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6" r:id="rId3"/>
    <p:sldId id="293" r:id="rId4"/>
    <p:sldId id="295" r:id="rId5"/>
    <p:sldId id="294" r:id="rId6"/>
    <p:sldId id="272" r:id="rId7"/>
    <p:sldId id="273" r:id="rId8"/>
    <p:sldId id="274" r:id="rId9"/>
    <p:sldId id="275" r:id="rId10"/>
    <p:sldId id="276" r:id="rId11"/>
    <p:sldId id="277" r:id="rId12"/>
    <p:sldId id="281" r:id="rId13"/>
    <p:sldId id="282" r:id="rId14"/>
    <p:sldId id="283" r:id="rId15"/>
    <p:sldId id="284" r:id="rId16"/>
    <p:sldId id="278" r:id="rId17"/>
    <p:sldId id="279" r:id="rId18"/>
    <p:sldId id="280" r:id="rId19"/>
    <p:sldId id="285" r:id="rId20"/>
    <p:sldId id="286" r:id="rId21"/>
    <p:sldId id="287" r:id="rId22"/>
    <p:sldId id="288" r:id="rId23"/>
    <p:sldId id="290" r:id="rId24"/>
    <p:sldId id="291" r:id="rId25"/>
    <p:sldId id="292" r:id="rId26"/>
    <p:sldId id="289" r:id="rId27"/>
    <p:sldId id="267" r:id="rId28"/>
    <p:sldId id="257" r:id="rId29"/>
    <p:sldId id="258" r:id="rId30"/>
    <p:sldId id="259" r:id="rId31"/>
    <p:sldId id="260" r:id="rId32"/>
    <p:sldId id="261" r:id="rId33"/>
    <p:sldId id="265" r:id="rId34"/>
    <p:sldId id="266" r:id="rId35"/>
    <p:sldId id="262" r:id="rId36"/>
    <p:sldId id="263" r:id="rId37"/>
    <p:sldId id="264" r:id="rId38"/>
    <p:sldId id="268" r:id="rId39"/>
    <p:sldId id="269" r:id="rId40"/>
    <p:sldId id="270" r:id="rId41"/>
    <p:sldId id="271" r:id="rId42"/>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8428B"/>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18" autoAdjust="0"/>
    <p:restoredTop sz="94660"/>
  </p:normalViewPr>
  <p:slideViewPr>
    <p:cSldViewPr>
      <p:cViewPr varScale="1">
        <p:scale>
          <a:sx n="63" d="100"/>
          <a:sy n="63" d="100"/>
        </p:scale>
        <p:origin x="-87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1141B7B-C018-42BD-8EE9-78782FA25AC3}" type="datetimeFigureOut">
              <a:rPr lang="tr-TR" smtClean="0"/>
              <a:pPr/>
              <a:t>16.09.2013</a:t>
            </a:fld>
            <a:endParaRPr lang="tr-T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CA96439-A687-4739-8A19-ADFDFD1C8E03}" type="slidenum">
              <a:rPr lang="tr-TR" smtClean="0"/>
              <a:pPr/>
              <a:t>‹#›</a:t>
            </a:fld>
            <a:endParaRPr lang="tr-TR"/>
          </a:p>
        </p:txBody>
      </p:sp>
    </p:spTree>
    <p:extLst>
      <p:ext uri="{BB962C8B-B14F-4D97-AF65-F5344CB8AC3E}">
        <p14:creationId xmlns="" xmlns:p14="http://schemas.microsoft.com/office/powerpoint/2010/main" val="357430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0CA96439-A687-4739-8A19-ADFDFD1C8E03}" type="slidenum">
              <a:rPr lang="tr-TR" smtClean="0"/>
              <a:pPr/>
              <a:t>1</a:t>
            </a:fld>
            <a:endParaRPr lang="tr-TR"/>
          </a:p>
        </p:txBody>
      </p:sp>
    </p:spTree>
    <p:extLst>
      <p:ext uri="{BB962C8B-B14F-4D97-AF65-F5344CB8AC3E}">
        <p14:creationId xmlns="" xmlns:p14="http://schemas.microsoft.com/office/powerpoint/2010/main" val="48510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387264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147902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425539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117631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63553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156821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13633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115219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233840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426567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CDFFF-6A5F-404B-98A1-93B0818F975B}" type="datetimeFigureOut">
              <a:rPr lang="tr-TR" smtClean="0"/>
              <a:pPr/>
              <a:t>16.09.2013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413481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CDFFF-6A5F-404B-98A1-93B0818F975B}" type="datetimeFigureOut">
              <a:rPr lang="tr-TR" smtClean="0"/>
              <a:pPr/>
              <a:t>16.09.2013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7A6C4-29FA-4FD8-8258-D3EB9F30CA82}" type="slidenum">
              <a:rPr lang="tr-TR" smtClean="0"/>
              <a:pPr/>
              <a:t>‹#›</a:t>
            </a:fld>
            <a:endParaRPr lang="tr-TR"/>
          </a:p>
        </p:txBody>
      </p:sp>
    </p:spTree>
    <p:extLst>
      <p:ext uri="{BB962C8B-B14F-4D97-AF65-F5344CB8AC3E}">
        <p14:creationId xmlns="" xmlns:p14="http://schemas.microsoft.com/office/powerpoint/2010/main" val="388585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esogu_logo_amblem_2011.jpg"/>
          <p:cNvPicPr>
            <a:picLocks noChangeAspect="1" noChangeArrowheads="1"/>
          </p:cNvPicPr>
          <p:nvPr/>
        </p:nvPicPr>
        <p:blipFill>
          <a:blip r:embed="rId3">
            <a:extLst>
              <a:ext uri="{BEBA8EAE-BF5A-486C-A8C5-ECC9F3942E4B}">
                <a14:imgProps xmlns="" xmlns:a14="http://schemas.microsoft.com/office/drawing/2010/main">
                  <a14:imgLayer r:embed="rId4">
                    <a14:imgEffect>
                      <a14:artisticCrisscrossEtching/>
                    </a14:imgEffect>
                  </a14:imgLayer>
                </a14:imgProps>
              </a:ext>
              <a:ext uri="{28A0092B-C50C-407E-A947-70E740481C1C}">
                <a14:useLocalDpi xmlns="" xmlns:a14="http://schemas.microsoft.com/office/drawing/2010/main" val="0"/>
              </a:ext>
            </a:extLst>
          </a:blip>
          <a:srcRect/>
          <a:stretch>
            <a:fillRect/>
          </a:stretch>
        </p:blipFill>
        <p:spPr bwMode="auto">
          <a:xfrm>
            <a:off x="3714744" y="214290"/>
            <a:ext cx="1857388" cy="167141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762000" y="2159003"/>
            <a:ext cx="7772400" cy="1470025"/>
          </a:xfrm>
        </p:spPr>
        <p:style>
          <a:lnRef idx="0">
            <a:schemeClr val="accent5"/>
          </a:lnRef>
          <a:fillRef idx="3">
            <a:schemeClr val="accent5"/>
          </a:fillRef>
          <a:effectRef idx="3">
            <a:schemeClr val="accent5"/>
          </a:effectRef>
          <a:fontRef idx="minor">
            <a:schemeClr val="lt1"/>
          </a:fontRef>
        </p:style>
        <p:txBody>
          <a:bodyPr>
            <a:normAutofit/>
          </a:bodyPr>
          <a:lstStyle/>
          <a:p>
            <a:r>
              <a:rPr lang="tr-TR" sz="3600" dirty="0" smtClean="0">
                <a:solidFill>
                  <a:schemeClr val="tx2">
                    <a:lumMod val="50000"/>
                  </a:schemeClr>
                </a:solidFill>
                <a:latin typeface="Book Antiqua" pitchFamily="18" charset="0"/>
              </a:rPr>
              <a:t>BİLGİSAYARDA ÖZEL KONULAR DERS NOTLARI</a:t>
            </a:r>
            <a:endParaRPr lang="tr-TR" sz="3600" dirty="0">
              <a:solidFill>
                <a:schemeClr val="tx2">
                  <a:lumMod val="50000"/>
                </a:schemeClr>
              </a:solidFill>
              <a:latin typeface="Book Antiqua" pitchFamily="18" charset="0"/>
            </a:endParaRPr>
          </a:p>
        </p:txBody>
      </p:sp>
      <p:cxnSp>
        <p:nvCxnSpPr>
          <p:cNvPr id="6" name="Straight Connector 5"/>
          <p:cNvCxnSpPr/>
          <p:nvPr/>
        </p:nvCxnSpPr>
        <p:spPr>
          <a:xfrm>
            <a:off x="762000" y="3857628"/>
            <a:ext cx="78486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62000" y="1952628"/>
            <a:ext cx="7848600"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Subtitle 11"/>
          <p:cNvSpPr>
            <a:spLocks noGrp="1"/>
          </p:cNvSpPr>
          <p:nvPr>
            <p:ph type="subTitle" idx="1"/>
          </p:nvPr>
        </p:nvSpPr>
        <p:spPr>
          <a:xfrm>
            <a:off x="795366" y="4286256"/>
            <a:ext cx="7848600" cy="538178"/>
          </a:xfrm>
        </p:spPr>
        <p:txBody>
          <a:bodyPr>
            <a:normAutofit/>
          </a:bodyPr>
          <a:lstStyle/>
          <a:p>
            <a:pPr algn="l"/>
            <a:r>
              <a:rPr lang="tr-TR" sz="2400" dirty="0" smtClean="0"/>
              <a:t>Prof. Dr. Faruk OCAKOĞLU	</a:t>
            </a:r>
            <a:r>
              <a:rPr lang="tr-TR" sz="2400" dirty="0" smtClean="0"/>
              <a:t>          </a:t>
            </a:r>
            <a:r>
              <a:rPr lang="tr-TR" sz="2400" dirty="0" smtClean="0"/>
              <a:t>Araş. Gör. Özlem TOYGAR</a:t>
            </a:r>
            <a:endParaRPr lang="tr-TR" sz="2400" dirty="0"/>
          </a:p>
        </p:txBody>
      </p:sp>
      <p:sp>
        <p:nvSpPr>
          <p:cNvPr id="13" name="TextBox 12"/>
          <p:cNvSpPr txBox="1"/>
          <p:nvPr/>
        </p:nvSpPr>
        <p:spPr>
          <a:xfrm>
            <a:off x="990600" y="381000"/>
            <a:ext cx="7391400" cy="646331"/>
          </a:xfrm>
          <a:prstGeom prst="rect">
            <a:avLst/>
          </a:prstGeom>
          <a:noFill/>
        </p:spPr>
        <p:txBody>
          <a:bodyPr wrap="square" rtlCol="0">
            <a:spAutoFit/>
          </a:bodyPr>
          <a:lstStyle/>
          <a:p>
            <a:pPr algn="ctr"/>
            <a:r>
              <a:rPr lang="tr-TR" sz="3600" dirty="0" smtClean="0"/>
              <a:t> </a:t>
            </a:r>
          </a:p>
        </p:txBody>
      </p:sp>
      <p:sp>
        <p:nvSpPr>
          <p:cNvPr id="15" name="TextBox 14"/>
          <p:cNvSpPr txBox="1"/>
          <p:nvPr/>
        </p:nvSpPr>
        <p:spPr>
          <a:xfrm>
            <a:off x="1000100" y="5286388"/>
            <a:ext cx="7215238" cy="707886"/>
          </a:xfrm>
          <a:prstGeom prst="rect">
            <a:avLst/>
          </a:prstGeom>
          <a:noFill/>
        </p:spPr>
        <p:txBody>
          <a:bodyPr wrap="square" rtlCol="0">
            <a:spAutoFit/>
          </a:bodyPr>
          <a:lstStyle/>
          <a:p>
            <a:pPr algn="ctr"/>
            <a:r>
              <a:rPr lang="tr-TR" sz="2000" b="1" dirty="0" smtClean="0">
                <a:solidFill>
                  <a:schemeClr val="tx2">
                    <a:lumMod val="75000"/>
                  </a:schemeClr>
                </a:solidFill>
                <a:latin typeface="Castellar" pitchFamily="18" charset="0"/>
              </a:rPr>
              <a:t>EskiŞehir osmangazi üniversitesi</a:t>
            </a:r>
          </a:p>
          <a:p>
            <a:pPr algn="ctr"/>
            <a:r>
              <a:rPr lang="tr-TR" sz="2000" b="1" dirty="0" smtClean="0">
                <a:solidFill>
                  <a:schemeClr val="tx2">
                    <a:lumMod val="75000"/>
                  </a:schemeClr>
                </a:solidFill>
                <a:latin typeface="Castellar" pitchFamily="18" charset="0"/>
              </a:rPr>
              <a:t>JEOLOJİ </a:t>
            </a:r>
            <a:r>
              <a:rPr lang="tr-TR" sz="2000" b="1" dirty="0" smtClean="0">
                <a:solidFill>
                  <a:schemeClr val="tx2">
                    <a:lumMod val="75000"/>
                  </a:schemeClr>
                </a:solidFill>
                <a:latin typeface="Castellar" pitchFamily="18" charset="0"/>
              </a:rPr>
              <a:t>MÜHENDİSLİĞİ BÖLÜMÜ</a:t>
            </a:r>
          </a:p>
        </p:txBody>
      </p:sp>
    </p:spTree>
    <p:extLst>
      <p:ext uri="{BB962C8B-B14F-4D97-AF65-F5344CB8AC3E}">
        <p14:creationId xmlns="" xmlns:p14="http://schemas.microsoft.com/office/powerpoint/2010/main" val="307721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7338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GRİDLENMİŞ VERİLER NASIL GÖSTERİLİR?</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457200" y="1219200"/>
            <a:ext cx="39243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Oluşturulan .grd dosyası ile çeşitli işlemler yapılabilir. Map sekmesi altında bunun için çeşitli komutlar vardır. </a:t>
            </a:r>
            <a:endParaRPr lang="tr-TR" dirty="0"/>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1524" y="2514600"/>
            <a:ext cx="2657475" cy="398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81500" y="2514600"/>
            <a:ext cx="4229100" cy="3416320"/>
          </a:xfrm>
          <a:prstGeom prst="rect">
            <a:avLst/>
          </a:prstGeom>
          <a:noFill/>
        </p:spPr>
        <p:txBody>
          <a:bodyPr wrap="square" rtlCol="0">
            <a:spAutoFit/>
          </a:bodyPr>
          <a:lstStyle/>
          <a:p>
            <a:pPr marL="285750" indent="-285750">
              <a:buFont typeface="Wingdings" pitchFamily="2" charset="2"/>
              <a:buChar char="ü"/>
            </a:pPr>
            <a:r>
              <a:rPr lang="tr-TR" dirty="0" smtClean="0"/>
              <a:t>Contour Map </a:t>
            </a:r>
            <a:r>
              <a:rPr lang="tr-TR" dirty="0" smtClean="0">
                <a:sym typeface="Wingdings" pitchFamily="2" charset="2"/>
              </a:rPr>
              <a:t> New Contour Map </a:t>
            </a:r>
          </a:p>
          <a:p>
            <a:r>
              <a:rPr lang="tr-TR" dirty="0" smtClean="0">
                <a:sym typeface="Wingdings" pitchFamily="2" charset="2"/>
              </a:rPr>
              <a:t>.grd dosyası kullanılarak kontur haritası oluşturulur.</a:t>
            </a:r>
          </a:p>
          <a:p>
            <a:pPr marL="285750" indent="-285750">
              <a:buFont typeface="Wingdings" pitchFamily="2" charset="2"/>
              <a:buChar char="ü"/>
            </a:pPr>
            <a:r>
              <a:rPr lang="tr-TR" dirty="0" smtClean="0">
                <a:sym typeface="Wingdings" pitchFamily="2" charset="2"/>
              </a:rPr>
              <a:t>Base Map </a:t>
            </a:r>
          </a:p>
          <a:p>
            <a:r>
              <a:rPr lang="tr-TR" dirty="0" smtClean="0">
                <a:sym typeface="Wingdings" pitchFamily="2" charset="2"/>
              </a:rPr>
              <a:t>Altlık haritalar bu komut ile çağırılır.</a:t>
            </a:r>
          </a:p>
          <a:p>
            <a:pPr marL="285750" indent="-285750">
              <a:buFont typeface="Wingdings" pitchFamily="2" charset="2"/>
              <a:buChar char="ü"/>
            </a:pPr>
            <a:r>
              <a:rPr lang="tr-TR" dirty="0" smtClean="0">
                <a:sym typeface="Wingdings" pitchFamily="2" charset="2"/>
              </a:rPr>
              <a:t>Post Map</a:t>
            </a:r>
          </a:p>
          <a:p>
            <a:r>
              <a:rPr lang="tr-TR" dirty="0" smtClean="0">
                <a:sym typeface="Wingdings" pitchFamily="2" charset="2"/>
              </a:rPr>
              <a:t>Ham veriler (kuyu adları vb.) bu komut ile harita üzerine yerleştirilir.</a:t>
            </a:r>
          </a:p>
          <a:p>
            <a:pPr marL="285750" indent="-285750">
              <a:buFont typeface="Wingdings" pitchFamily="2" charset="2"/>
              <a:buChar char="ü"/>
            </a:pPr>
            <a:r>
              <a:rPr lang="tr-TR" dirty="0" smtClean="0">
                <a:sym typeface="Wingdings" pitchFamily="2" charset="2"/>
              </a:rPr>
              <a:t>Image Map</a:t>
            </a:r>
          </a:p>
          <a:p>
            <a:r>
              <a:rPr lang="tr-TR" dirty="0" smtClean="0">
                <a:sym typeface="Wingdings" pitchFamily="2" charset="2"/>
              </a:rPr>
              <a:t>????</a:t>
            </a:r>
          </a:p>
          <a:p>
            <a:pPr marL="285750" indent="-285750">
              <a:buFont typeface="Wingdings" pitchFamily="2" charset="2"/>
              <a:buChar char="ü"/>
            </a:pPr>
            <a:r>
              <a:rPr lang="tr-TR" dirty="0" smtClean="0">
                <a:sym typeface="Wingdings" pitchFamily="2" charset="2"/>
              </a:rPr>
              <a:t>Shaded Relief Map </a:t>
            </a:r>
          </a:p>
          <a:p>
            <a:r>
              <a:rPr lang="tr-TR" dirty="0" smtClean="0">
                <a:sym typeface="Wingdings" pitchFamily="2" charset="2"/>
              </a:rPr>
              <a:t>????</a:t>
            </a:r>
            <a:endParaRPr lang="tr-TR" dirty="0"/>
          </a:p>
        </p:txBody>
      </p:sp>
    </p:spTree>
    <p:extLst>
      <p:ext uri="{BB962C8B-B14F-4D97-AF65-F5344CB8AC3E}">
        <p14:creationId xmlns="" xmlns:p14="http://schemas.microsoft.com/office/powerpoint/2010/main" val="78679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3786523"/>
            <a:ext cx="3962400" cy="2905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856" t="22121" r="5065"/>
          <a:stretch/>
        </p:blipFill>
        <p:spPr bwMode="auto">
          <a:xfrm>
            <a:off x="5029200" y="1143000"/>
            <a:ext cx="3567545" cy="253877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1242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KONTUR HARİTASI ÇİZDİRME</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pic>
        <p:nvPicPr>
          <p:cNvPr id="1126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2971800"/>
            <a:ext cx="4124325" cy="31432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295400"/>
            <a:ext cx="44196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Map sekmesi altında kullanılacak olan komutlardan biri </a:t>
            </a:r>
          </a:p>
          <a:p>
            <a:r>
              <a:rPr lang="tr-TR" dirty="0" smtClean="0"/>
              <a:t>Contour Map </a:t>
            </a:r>
            <a:r>
              <a:rPr lang="tr-TR" dirty="0" smtClean="0">
                <a:sym typeface="Wingdings" pitchFamily="2" charset="2"/>
              </a:rPr>
              <a:t> New Contour Map’ tir.</a:t>
            </a:r>
          </a:p>
          <a:p>
            <a:r>
              <a:rPr lang="tr-TR" dirty="0" smtClean="0">
                <a:sym typeface="Wingdings" pitchFamily="2" charset="2"/>
              </a:rPr>
              <a:t>Bu komut ile .grd uzantılı dosya kullanılarak topoğrafya haritaları oluşturulur. </a:t>
            </a:r>
            <a:endParaRPr lang="tr-TR" dirty="0"/>
          </a:p>
        </p:txBody>
      </p:sp>
      <p:sp>
        <p:nvSpPr>
          <p:cNvPr id="10" name="TextBox 9"/>
          <p:cNvSpPr txBox="1"/>
          <p:nvPr/>
        </p:nvSpPr>
        <p:spPr>
          <a:xfrm>
            <a:off x="3810000" y="54965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sp>
        <p:nvSpPr>
          <p:cNvPr id="11" name="TextBox 10"/>
          <p:cNvSpPr txBox="1"/>
          <p:nvPr/>
        </p:nvSpPr>
        <p:spPr>
          <a:xfrm>
            <a:off x="7845775" y="2249508"/>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
        <p:nvSpPr>
          <p:cNvPr id="12" name="TextBox 11"/>
          <p:cNvSpPr txBox="1"/>
          <p:nvPr/>
        </p:nvSpPr>
        <p:spPr>
          <a:xfrm>
            <a:off x="7768936" y="4034977"/>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3</a:t>
            </a:r>
          </a:p>
        </p:txBody>
      </p:sp>
    </p:spTree>
    <p:extLst>
      <p:ext uri="{BB962C8B-B14F-4D97-AF65-F5344CB8AC3E}">
        <p14:creationId xmlns="" xmlns:p14="http://schemas.microsoft.com/office/powerpoint/2010/main" val="178877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1242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KONTUR HARİTASI ÇİZDİRME</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04800" y="1219200"/>
            <a:ext cx="38100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İstenilen işlemler şu şekildedir: </a:t>
            </a:r>
          </a:p>
          <a:p>
            <a:pPr marL="342900" indent="-342900">
              <a:buAutoNum type="arabicPeriod"/>
            </a:pPr>
            <a:r>
              <a:rPr lang="tr-TR" dirty="0" smtClean="0"/>
              <a:t>Map </a:t>
            </a:r>
            <a:r>
              <a:rPr lang="tr-TR" dirty="0" smtClean="0">
                <a:sym typeface="Wingdings" pitchFamily="2" charset="2"/>
              </a:rPr>
              <a:t> New Contour Map</a:t>
            </a:r>
          </a:p>
          <a:p>
            <a:pPr marL="342900" indent="-342900">
              <a:buAutoNum type="arabicPeriod"/>
            </a:pPr>
            <a:r>
              <a:rPr lang="tr-TR" dirty="0" smtClean="0">
                <a:sym typeface="Wingdings" pitchFamily="2" charset="2"/>
              </a:rPr>
              <a:t>Açılan pencereden .grd uzantılı dosya seçilir.</a:t>
            </a:r>
          </a:p>
          <a:p>
            <a:pPr marL="342900" indent="-342900">
              <a:buAutoNum type="arabicPeriod"/>
            </a:pPr>
            <a:r>
              <a:rPr lang="tr-TR" dirty="0" smtClean="0">
                <a:sym typeface="Wingdings" pitchFamily="2" charset="2"/>
              </a:rPr>
              <a:t>Kontur haritası çizdirilir.</a:t>
            </a:r>
          </a:p>
          <a:p>
            <a:pPr marL="342900" indent="-342900">
              <a:buAutoNum type="arabicPeriod"/>
            </a:pPr>
            <a:r>
              <a:rPr lang="tr-TR" dirty="0" smtClean="0">
                <a:sym typeface="Wingdings" pitchFamily="2" charset="2"/>
              </a:rPr>
              <a:t>Haritaya iki kere tıklayarak açılan menüden eşyükseklik eğrileri için istenen düzenlemeler yapılır</a:t>
            </a:r>
            <a:endParaRPr lang="tr-TR" dirty="0"/>
          </a:p>
        </p:txBody>
      </p:sp>
      <p:pic>
        <p:nvPicPr>
          <p:cNvPr id="6"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3657600"/>
            <a:ext cx="3962400" cy="2905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24400" y="4420494"/>
            <a:ext cx="4038600" cy="2308324"/>
          </a:xfrm>
          <a:prstGeom prst="rect">
            <a:avLst/>
          </a:prstGeom>
          <a:noFill/>
        </p:spPr>
        <p:txBody>
          <a:bodyPr wrap="square" rtlCol="0">
            <a:spAutoFit/>
          </a:bodyPr>
          <a:lstStyle/>
          <a:p>
            <a:r>
              <a:rPr lang="tr-TR" dirty="0" smtClean="0"/>
              <a:t>General </a:t>
            </a:r>
            <a:r>
              <a:rPr lang="tr-TR" dirty="0" smtClean="0">
                <a:sym typeface="Wingdings" pitchFamily="2" charset="2"/>
              </a:rPr>
              <a:t> Fill Contours &amp; Color Scale (1)</a:t>
            </a:r>
          </a:p>
          <a:p>
            <a:endParaRPr lang="tr-TR" dirty="0" smtClean="0"/>
          </a:p>
          <a:p>
            <a:r>
              <a:rPr lang="tr-TR" dirty="0" smtClean="0"/>
              <a:t>Level </a:t>
            </a:r>
            <a:r>
              <a:rPr lang="tr-TR" dirty="0" smtClean="0">
                <a:sym typeface="Wingdings" pitchFamily="2" charset="2"/>
              </a:rPr>
              <a:t> Kontur çizgilerinin sıklığı ve aralığı</a:t>
            </a:r>
          </a:p>
          <a:p>
            <a:r>
              <a:rPr lang="tr-TR" dirty="0" smtClean="0">
                <a:sym typeface="Wingdings" pitchFamily="2" charset="2"/>
              </a:rPr>
              <a:t>Line  Kontur çizgilerinin kalınlığını ve rengini ayarlama</a:t>
            </a:r>
          </a:p>
          <a:p>
            <a:r>
              <a:rPr lang="tr-TR" dirty="0" smtClean="0">
                <a:sym typeface="Wingdings" pitchFamily="2" charset="2"/>
              </a:rPr>
              <a:t>Fill  Kontur aralarını renk ve desenle doldurma</a:t>
            </a:r>
          </a:p>
        </p:txBody>
      </p:sp>
      <p:pic>
        <p:nvPicPr>
          <p:cNvPr id="8"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1209579"/>
            <a:ext cx="3764107" cy="275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95780" y="1243235"/>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sp>
        <p:nvSpPr>
          <p:cNvPr id="10" name="Rectangle 9"/>
          <p:cNvSpPr/>
          <p:nvPr/>
        </p:nvSpPr>
        <p:spPr>
          <a:xfrm>
            <a:off x="4953000" y="2373362"/>
            <a:ext cx="990600" cy="67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4648200" y="1524000"/>
            <a:ext cx="762000" cy="337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838200" y="3965904"/>
            <a:ext cx="533400" cy="301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2"/>
          <p:cNvSpPr txBox="1"/>
          <p:nvPr/>
        </p:nvSpPr>
        <p:spPr>
          <a:xfrm>
            <a:off x="3581400" y="3667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Tree>
    <p:extLst>
      <p:ext uri="{BB962C8B-B14F-4D97-AF65-F5344CB8AC3E}">
        <p14:creationId xmlns="" xmlns:p14="http://schemas.microsoft.com/office/powerpoint/2010/main" val="225768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1242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KONTUR HARİTASI ÇİZDİRME</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8855" y="2438400"/>
            <a:ext cx="5765323"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1459468"/>
            <a:ext cx="8001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dirty="0" smtClean="0"/>
              <a:t>Fill (3) </a:t>
            </a:r>
            <a:r>
              <a:rPr lang="tr-TR" dirty="0" smtClean="0">
                <a:sym typeface="Wingdings" pitchFamily="2" charset="2"/>
              </a:rPr>
              <a:t> Foreground Color (4) Kontur aralıklarını istenilen renkle doldurma (5)</a:t>
            </a:r>
            <a:endParaRPr lang="tr-TR" dirty="0"/>
          </a:p>
        </p:txBody>
      </p:sp>
      <p:sp>
        <p:nvSpPr>
          <p:cNvPr id="6" name="Rectangle 5"/>
          <p:cNvSpPr/>
          <p:nvPr/>
        </p:nvSpPr>
        <p:spPr>
          <a:xfrm>
            <a:off x="2971800" y="28956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5029200" y="4343400"/>
            <a:ext cx="1600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181600" y="2971800"/>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1981200" y="19913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3</a:t>
            </a:r>
          </a:p>
        </p:txBody>
      </p:sp>
      <p:sp>
        <p:nvSpPr>
          <p:cNvPr id="11" name="TextBox 10"/>
          <p:cNvSpPr txBox="1"/>
          <p:nvPr/>
        </p:nvSpPr>
        <p:spPr>
          <a:xfrm>
            <a:off x="5181600" y="19812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4</a:t>
            </a:r>
            <a:endParaRPr lang="tr-TR" sz="2800" b="1" dirty="0">
              <a:solidFill>
                <a:schemeClr val="accent2">
                  <a:lumMod val="50000"/>
                </a:schemeClr>
              </a:solidFill>
            </a:endParaRPr>
          </a:p>
        </p:txBody>
      </p:sp>
      <p:sp>
        <p:nvSpPr>
          <p:cNvPr id="12" name="TextBox 11"/>
          <p:cNvSpPr txBox="1"/>
          <p:nvPr/>
        </p:nvSpPr>
        <p:spPr>
          <a:xfrm>
            <a:off x="7467600" y="4048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5</a:t>
            </a:r>
            <a:endParaRPr lang="tr-TR" sz="2800" b="1" dirty="0">
              <a:solidFill>
                <a:schemeClr val="accent2">
                  <a:lumMod val="50000"/>
                </a:schemeClr>
              </a:solidFill>
            </a:endParaRPr>
          </a:p>
        </p:txBody>
      </p:sp>
    </p:spTree>
    <p:extLst>
      <p:ext uri="{BB962C8B-B14F-4D97-AF65-F5344CB8AC3E}">
        <p14:creationId xmlns="" xmlns:p14="http://schemas.microsoft.com/office/powerpoint/2010/main" val="8619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0999" y="1733549"/>
            <a:ext cx="3209925" cy="303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724025"/>
            <a:ext cx="4152900" cy="3152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1381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7</a:t>
            </a:r>
          </a:p>
        </p:txBody>
      </p:sp>
      <p:sp>
        <p:nvSpPr>
          <p:cNvPr id="6" name="TextBox 5"/>
          <p:cNvSpPr txBox="1"/>
          <p:nvPr/>
        </p:nvSpPr>
        <p:spPr>
          <a:xfrm>
            <a:off x="381000" y="12954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6</a:t>
            </a:r>
            <a:endParaRPr lang="tr-TR" sz="2800" b="1" dirty="0">
              <a:solidFill>
                <a:schemeClr val="accent2">
                  <a:lumMod val="50000"/>
                </a:schemeClr>
              </a:solidFill>
            </a:endParaRPr>
          </a:p>
        </p:txBody>
      </p:sp>
      <p:sp>
        <p:nvSpPr>
          <p:cNvPr id="7" name="TextBox 6"/>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8" name="Title 1"/>
          <p:cNvSpPr txBox="1">
            <a:spLocks/>
          </p:cNvSpPr>
          <p:nvPr/>
        </p:nvSpPr>
        <p:spPr>
          <a:xfrm>
            <a:off x="0" y="-1"/>
            <a:ext cx="31242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KONTUR HARİTASI ÇİZDİRME</a:t>
            </a:r>
            <a:endParaRPr lang="tr-TR" sz="2800" b="1" dirty="0">
              <a:solidFill>
                <a:schemeClr val="accent2">
                  <a:lumMod val="75000"/>
                </a:schemeClr>
              </a:solidFill>
            </a:endParaRPr>
          </a:p>
        </p:txBody>
      </p:sp>
      <p:cxnSp>
        <p:nvCxnSpPr>
          <p:cNvPr id="9" name="Straight Connector 8"/>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752600" y="5029200"/>
            <a:ext cx="5334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6. Foreground Color ayarlanır.</a:t>
            </a:r>
          </a:p>
          <a:p>
            <a:r>
              <a:rPr lang="tr-TR" dirty="0" smtClean="0"/>
              <a:t>7. İstenilen şekilde renklendirilmiş harita elde edilir. </a:t>
            </a:r>
            <a:endParaRPr lang="tr-TR" dirty="0"/>
          </a:p>
        </p:txBody>
      </p:sp>
    </p:spTree>
    <p:extLst>
      <p:ext uri="{BB962C8B-B14F-4D97-AF65-F5344CB8AC3E}">
        <p14:creationId xmlns="" xmlns:p14="http://schemas.microsoft.com/office/powerpoint/2010/main" val="341313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5814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POST MAP KOMUTU ?</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81000" y="990600"/>
            <a:ext cx="3733800"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Post Map komutunu kullanarak çeşitli verileri hazırladığınız harita üzerine koyabilirsiniz (kuyu verileri gibi)</a:t>
            </a:r>
            <a:endParaRPr lang="tr-TR" dirty="0"/>
          </a:p>
        </p:txBody>
      </p:sp>
      <p:pic>
        <p:nvPicPr>
          <p:cNvPr id="174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2362200"/>
            <a:ext cx="4000500" cy="1524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063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955" y="4419600"/>
            <a:ext cx="3199090" cy="22611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0480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SAYISALLAŞTIRMA</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28600" y="914400"/>
            <a:ext cx="4800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Verilen bir harita üzerinde istenilen nesneler Digitize komutu ile sayısallaştırılır ve daha sonra elde edilen verilerden çeşitli işlemler yapılabilir.</a:t>
            </a:r>
          </a:p>
        </p:txBody>
      </p:sp>
      <p:pic>
        <p:nvPicPr>
          <p:cNvPr id="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67155"/>
          <a:stretch/>
        </p:blipFill>
        <p:spPr bwMode="auto">
          <a:xfrm>
            <a:off x="728662" y="1981200"/>
            <a:ext cx="2657475" cy="130925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19200" y="2471410"/>
            <a:ext cx="2057400" cy="27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457200" y="3276600"/>
            <a:ext cx="3276600" cy="1077218"/>
          </a:xfrm>
          <a:prstGeom prst="rect">
            <a:avLst/>
          </a:prstGeom>
          <a:noFill/>
        </p:spPr>
        <p:txBody>
          <a:bodyPr wrap="square" rtlCol="0">
            <a:spAutoFit/>
          </a:bodyPr>
          <a:lstStyle/>
          <a:p>
            <a:pPr algn="ctr"/>
            <a:r>
              <a:rPr lang="tr-TR" sz="1600" dirty="0" smtClean="0"/>
              <a:t>Base Map Komutu ile sayısallaştırılacak harita çağırılır (1-2).  </a:t>
            </a:r>
          </a:p>
          <a:p>
            <a:pPr algn="ctr"/>
            <a:r>
              <a:rPr lang="tr-TR" sz="1600" dirty="0" smtClean="0"/>
              <a:t>Verilen koordinatlar haritaya tıklanarak açılan menüden girilir.</a:t>
            </a:r>
            <a:endParaRPr lang="tr-TR" sz="1600" dirty="0"/>
          </a:p>
        </p:txBody>
      </p:sp>
      <p:sp>
        <p:nvSpPr>
          <p:cNvPr id="9" name="TextBox 8"/>
          <p:cNvSpPr txBox="1"/>
          <p:nvPr/>
        </p:nvSpPr>
        <p:spPr>
          <a:xfrm>
            <a:off x="457200" y="24384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sp>
        <p:nvSpPr>
          <p:cNvPr id="11" name="TextBox 10"/>
          <p:cNvSpPr txBox="1"/>
          <p:nvPr/>
        </p:nvSpPr>
        <p:spPr>
          <a:xfrm>
            <a:off x="2819399" y="49530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pic>
        <p:nvPicPr>
          <p:cNvPr id="1229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2230219"/>
            <a:ext cx="2857500" cy="331133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105400" y="4215825"/>
            <a:ext cx="1828800" cy="203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7162800" y="22860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3</a:t>
            </a:r>
            <a:endParaRPr lang="tr-TR" sz="2800" b="1" dirty="0">
              <a:solidFill>
                <a:schemeClr val="accent2">
                  <a:lumMod val="50000"/>
                </a:schemeClr>
              </a:solidFill>
            </a:endParaRPr>
          </a:p>
        </p:txBody>
      </p:sp>
      <p:sp>
        <p:nvSpPr>
          <p:cNvPr id="13" name="TextBox 12"/>
          <p:cNvSpPr txBox="1"/>
          <p:nvPr/>
        </p:nvSpPr>
        <p:spPr>
          <a:xfrm>
            <a:off x="4191000" y="5562600"/>
            <a:ext cx="4724400" cy="369332"/>
          </a:xfrm>
          <a:prstGeom prst="rect">
            <a:avLst/>
          </a:prstGeom>
          <a:noFill/>
        </p:spPr>
        <p:txBody>
          <a:bodyPr wrap="square" rtlCol="0">
            <a:spAutoFit/>
          </a:bodyPr>
          <a:lstStyle/>
          <a:p>
            <a:r>
              <a:rPr lang="tr-TR" dirty="0" smtClean="0"/>
              <a:t>Harita seçili durumdayken </a:t>
            </a:r>
            <a:r>
              <a:rPr lang="tr-TR" dirty="0" smtClean="0">
                <a:sym typeface="Wingdings" pitchFamily="2" charset="2"/>
              </a:rPr>
              <a:t> Map  Digitize (3)</a:t>
            </a:r>
            <a:endParaRPr lang="tr-TR" dirty="0"/>
          </a:p>
        </p:txBody>
      </p:sp>
    </p:spTree>
    <p:extLst>
      <p:ext uri="{BB962C8B-B14F-4D97-AF65-F5344CB8AC3E}">
        <p14:creationId xmlns="" xmlns:p14="http://schemas.microsoft.com/office/powerpoint/2010/main" val="245154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438400"/>
            <a:ext cx="5155774" cy="2514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4" name="Title 1"/>
          <p:cNvSpPr txBox="1">
            <a:spLocks/>
          </p:cNvSpPr>
          <p:nvPr/>
        </p:nvSpPr>
        <p:spPr>
          <a:xfrm>
            <a:off x="0" y="-1"/>
            <a:ext cx="30480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SAYISALLAŞTIRMA</a:t>
            </a:r>
            <a:endParaRPr lang="tr-TR" sz="2800" b="1" dirty="0">
              <a:solidFill>
                <a:schemeClr val="accent2">
                  <a:lumMod val="75000"/>
                </a:schemeClr>
              </a:solidFill>
            </a:endParaRPr>
          </a:p>
        </p:txBody>
      </p:sp>
      <p:cxnSp>
        <p:nvCxnSpPr>
          <p:cNvPr id="5" name="Straight Connector 4"/>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533400" y="990600"/>
            <a:ext cx="4419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Digitize işlemi yapılırken sayıllaştırılan her bir eş yükselti eğrisi için yanda bir pencere açılacaktır. Bu verileri sayıllaştırılan her bir eş yükselti eğrisi için ayrı ayrı kaydediniz.</a:t>
            </a:r>
            <a:endParaRPr lang="tr-TR" dirty="0"/>
          </a:p>
        </p:txBody>
      </p:sp>
      <p:sp>
        <p:nvSpPr>
          <p:cNvPr id="7" name="TextBox 6"/>
          <p:cNvSpPr txBox="1"/>
          <p:nvPr/>
        </p:nvSpPr>
        <p:spPr>
          <a:xfrm>
            <a:off x="4495800" y="24384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pic>
        <p:nvPicPr>
          <p:cNvPr id="1331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8985"/>
          <a:stretch/>
        </p:blipFill>
        <p:spPr bwMode="auto">
          <a:xfrm>
            <a:off x="137146" y="4191000"/>
            <a:ext cx="3765639" cy="2576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2700010"/>
            <a:ext cx="457200" cy="261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3048000" y="5046524"/>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
        <p:nvSpPr>
          <p:cNvPr id="8" name="TextBox 7"/>
          <p:cNvSpPr txBox="1"/>
          <p:nvPr/>
        </p:nvSpPr>
        <p:spPr>
          <a:xfrm>
            <a:off x="5257800" y="838200"/>
            <a:ext cx="3429000" cy="1477328"/>
          </a:xfrm>
          <a:prstGeom prst="rect">
            <a:avLst/>
          </a:prstGeom>
          <a:noFill/>
        </p:spPr>
        <p:txBody>
          <a:bodyPr wrap="square" rtlCol="0">
            <a:spAutoFit/>
          </a:bodyPr>
          <a:lstStyle/>
          <a:p>
            <a:pPr algn="ctr"/>
            <a:r>
              <a:rPr lang="tr-TR" dirty="0" smtClean="0"/>
              <a:t>900 eş yükselti eğrisi için </a:t>
            </a:r>
            <a:r>
              <a:rPr lang="tr-TR" dirty="0" smtClean="0">
                <a:sym typeface="Wingdings" pitchFamily="2" charset="2"/>
              </a:rPr>
              <a:t> 900.dat dosyası (2):</a:t>
            </a:r>
          </a:p>
          <a:p>
            <a:pPr algn="ctr"/>
            <a:r>
              <a:rPr lang="tr-TR" b="1" dirty="0" smtClean="0">
                <a:sym typeface="Wingdings" pitchFamily="2" charset="2"/>
              </a:rPr>
              <a:t>File  Save As  900.dat</a:t>
            </a:r>
          </a:p>
          <a:p>
            <a:pPr algn="ctr"/>
            <a:r>
              <a:rPr lang="tr-TR" dirty="0" smtClean="0">
                <a:sym typeface="Wingdings" pitchFamily="2" charset="2"/>
              </a:rPr>
              <a:t>Bu şekilde tüm eş yükselti eğrileri digitize edilip kaydedilir.</a:t>
            </a:r>
            <a:endParaRPr lang="tr-TR" dirty="0"/>
          </a:p>
        </p:txBody>
      </p:sp>
      <p:sp>
        <p:nvSpPr>
          <p:cNvPr id="13" name="TextBox 12"/>
          <p:cNvSpPr txBox="1"/>
          <p:nvPr/>
        </p:nvSpPr>
        <p:spPr>
          <a:xfrm>
            <a:off x="8153400" y="22860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3</a:t>
            </a:r>
          </a:p>
        </p:txBody>
      </p:sp>
      <p:sp>
        <p:nvSpPr>
          <p:cNvPr id="9" name="TextBox 8"/>
          <p:cNvSpPr txBox="1"/>
          <p:nvPr/>
        </p:nvSpPr>
        <p:spPr>
          <a:xfrm>
            <a:off x="4953000" y="5308134"/>
            <a:ext cx="3733800" cy="1200329"/>
          </a:xfrm>
          <a:prstGeom prst="rect">
            <a:avLst/>
          </a:prstGeom>
          <a:noFill/>
        </p:spPr>
        <p:txBody>
          <a:bodyPr wrap="square" rtlCol="0">
            <a:spAutoFit/>
          </a:bodyPr>
          <a:lstStyle/>
          <a:p>
            <a:r>
              <a:rPr lang="tr-TR" dirty="0" smtClean="0"/>
              <a:t>Tüm eşyükseklik eğrilerinin .dat dosyalarının C sütununa o eşyükseklik eğrisinin değerini girmeyi unutmayınız (3).</a:t>
            </a:r>
            <a:endParaRPr lang="tr-TR" dirty="0"/>
          </a:p>
        </p:txBody>
      </p:sp>
      <p:pic>
        <p:nvPicPr>
          <p:cNvPr id="1331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04164" y="2830815"/>
            <a:ext cx="2819400" cy="20288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643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0480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SAYISALLAŞTIRMA</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457200" y="1066800"/>
            <a:ext cx="39243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Bütün eşyükseklik eğrileri sayıllaştırıldıktan sonra oluşturulan .dat dosyaları Worksheet ile oluşturulan toplam.dat dosyasında toplanır. Ve toplam dosyası gridlendiğinde istenilen işlemler yapılabilir. </a:t>
            </a:r>
            <a:endParaRPr lang="tr-TR" dirty="0"/>
          </a:p>
        </p:txBody>
      </p:sp>
      <p:pic>
        <p:nvPicPr>
          <p:cNvPr id="14339"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856" t="22121" r="5065"/>
          <a:stretch/>
        </p:blipFill>
        <p:spPr bwMode="auto">
          <a:xfrm>
            <a:off x="408709" y="2971800"/>
            <a:ext cx="4378036" cy="31155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599" y="6248400"/>
            <a:ext cx="4177145" cy="369332"/>
          </a:xfrm>
          <a:prstGeom prst="rect">
            <a:avLst/>
          </a:prstGeom>
          <a:noFill/>
        </p:spPr>
        <p:txBody>
          <a:bodyPr wrap="square" rtlCol="0">
            <a:spAutoFit/>
          </a:bodyPr>
          <a:lstStyle/>
          <a:p>
            <a:r>
              <a:rPr lang="tr-TR" dirty="0" smtClean="0"/>
              <a:t>Toplam.grd dosyası ile çizilen Contour Map</a:t>
            </a:r>
            <a:endParaRPr lang="tr-TR" dirty="0"/>
          </a:p>
        </p:txBody>
      </p:sp>
      <p:sp>
        <p:nvSpPr>
          <p:cNvPr id="7" name="TextBox 6"/>
          <p:cNvSpPr txBox="1"/>
          <p:nvPr/>
        </p:nvSpPr>
        <p:spPr>
          <a:xfrm>
            <a:off x="5181600" y="2209800"/>
            <a:ext cx="29718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Sayıllaştırma işlemi sonrasında elde edilen verilerden çeşitli işlemler yapılabilir:</a:t>
            </a:r>
          </a:p>
          <a:p>
            <a:pPr marL="285750" indent="-285750">
              <a:buFont typeface="Wingdings" pitchFamily="2" charset="2"/>
              <a:buChar char="ü"/>
            </a:pPr>
            <a:r>
              <a:rPr lang="tr-TR" dirty="0" smtClean="0"/>
              <a:t>Kontur Haritası</a:t>
            </a:r>
          </a:p>
          <a:p>
            <a:pPr marL="285750" indent="-285750">
              <a:buFont typeface="Wingdings" pitchFamily="2" charset="2"/>
              <a:buChar char="ü"/>
            </a:pPr>
            <a:r>
              <a:rPr lang="tr-TR" dirty="0" smtClean="0"/>
              <a:t>Bakı Haritası</a:t>
            </a:r>
          </a:p>
          <a:p>
            <a:pPr marL="285750" indent="-285750">
              <a:buFont typeface="Wingdings" pitchFamily="2" charset="2"/>
              <a:buChar char="ü"/>
            </a:pPr>
            <a:r>
              <a:rPr lang="tr-TR" dirty="0" smtClean="0"/>
              <a:t>Eğim Haritası gibi.</a:t>
            </a:r>
          </a:p>
          <a:p>
            <a:pPr marL="285750" indent="-285750">
              <a:buFont typeface="Wingdings" pitchFamily="2" charset="2"/>
              <a:buChar char="ü"/>
            </a:pPr>
            <a:endParaRPr lang="tr-TR" dirty="0"/>
          </a:p>
        </p:txBody>
      </p:sp>
    </p:spTree>
    <p:extLst>
      <p:ext uri="{BB962C8B-B14F-4D97-AF65-F5344CB8AC3E}">
        <p14:creationId xmlns="" xmlns:p14="http://schemas.microsoft.com/office/powerpoint/2010/main" val="50191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810000" cy="9144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EĞİM VE BAKI HARİTASI OLUŞTURMA</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81000" y="1219200"/>
            <a:ext cx="37338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Digitize işlemi sonucunda elde edilen kontur haritasından çeşitli ikincil haritalar oluşturulabilir. Bunlardan ikisi eğim ve bakı haritalarıdır. Eğim haritası oluşturmak için:</a:t>
            </a:r>
            <a:endParaRPr lang="tr-T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3048000"/>
            <a:ext cx="2319944" cy="2590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30480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685800" y="4343400"/>
            <a:ext cx="224374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2286000" y="30581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066800"/>
            <a:ext cx="3505200" cy="245521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391400" y="10668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
        <p:nvSpPr>
          <p:cNvPr id="12" name="Rectangle 11"/>
          <p:cNvSpPr/>
          <p:nvPr/>
        </p:nvSpPr>
        <p:spPr>
          <a:xfrm>
            <a:off x="4468091" y="2209800"/>
            <a:ext cx="1780309"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86200" y="3810000"/>
            <a:ext cx="4165824" cy="291428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962400" y="46482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Connector 9"/>
          <p:cNvCxnSpPr>
            <a:stCxn id="14" idx="3"/>
          </p:cNvCxnSpPr>
          <p:nvPr/>
        </p:nvCxnSpPr>
        <p:spPr>
          <a:xfrm>
            <a:off x="5638800" y="4838700"/>
            <a:ext cx="609600" cy="190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38700"/>
            <a:ext cx="22098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Terrain Modelling</a:t>
            </a:r>
          </a:p>
          <a:p>
            <a:r>
              <a:rPr lang="tr-TR" dirty="0" smtClean="0"/>
              <a:t>Terrain Slope</a:t>
            </a:r>
            <a:endParaRPr lang="tr-TR" dirty="0"/>
          </a:p>
        </p:txBody>
      </p:sp>
      <p:sp>
        <p:nvSpPr>
          <p:cNvPr id="18" name="TextBox 17"/>
          <p:cNvSpPr txBox="1"/>
          <p:nvPr/>
        </p:nvSpPr>
        <p:spPr>
          <a:xfrm>
            <a:off x="6324600" y="38100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3</a:t>
            </a:r>
            <a:endParaRPr lang="tr-TR" sz="2800" b="1" dirty="0">
              <a:solidFill>
                <a:schemeClr val="accent2">
                  <a:lumMod val="50000"/>
                </a:schemeClr>
              </a:solidFill>
            </a:endParaRPr>
          </a:p>
        </p:txBody>
      </p:sp>
      <p:sp>
        <p:nvSpPr>
          <p:cNvPr id="15" name="Rectangle 14"/>
          <p:cNvSpPr/>
          <p:nvPr/>
        </p:nvSpPr>
        <p:spPr>
          <a:xfrm>
            <a:off x="4114800" y="6248400"/>
            <a:ext cx="3733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Straight Connector 16"/>
          <p:cNvCxnSpPr>
            <a:stCxn id="15" idx="1"/>
          </p:cNvCxnSpPr>
          <p:nvPr/>
        </p:nvCxnSpPr>
        <p:spPr>
          <a:xfrm flipH="1">
            <a:off x="3505200" y="64389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6656" y="6172200"/>
            <a:ext cx="254854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Dosya adını değiştiriniz. </a:t>
            </a:r>
          </a:p>
          <a:p>
            <a:r>
              <a:rPr lang="tr-TR" dirty="0" smtClean="0"/>
              <a:t>Eğim.grd</a:t>
            </a:r>
            <a:endParaRPr lang="tr-TR" dirty="0"/>
          </a:p>
        </p:txBody>
      </p:sp>
    </p:spTree>
    <p:extLst>
      <p:ext uri="{BB962C8B-B14F-4D97-AF65-F5344CB8AC3E}">
        <p14:creationId xmlns="" xmlns:p14="http://schemas.microsoft.com/office/powerpoint/2010/main" val="421712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7543800" y="0"/>
            <a:ext cx="1600200" cy="369332"/>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4">
                    <a:lumMod val="50000"/>
                  </a:schemeClr>
                </a:solidFill>
              </a:rPr>
              <a:t>WORD</a:t>
            </a:r>
            <a:endParaRPr lang="tr-TR" dirty="0">
              <a:solidFill>
                <a:schemeClr val="accent4">
                  <a:lumMod val="50000"/>
                </a:schemeClr>
              </a:solidFill>
            </a:endParaRPr>
          </a:p>
        </p:txBody>
      </p:sp>
      <p:sp>
        <p:nvSpPr>
          <p:cNvPr id="5" name="Title 1"/>
          <p:cNvSpPr txBox="1">
            <a:spLocks/>
          </p:cNvSpPr>
          <p:nvPr/>
        </p:nvSpPr>
        <p:spPr>
          <a:xfrm>
            <a:off x="0" y="-24"/>
            <a:ext cx="3286116" cy="785818"/>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400" b="1" dirty="0" smtClean="0">
                <a:solidFill>
                  <a:schemeClr val="accent4">
                    <a:lumMod val="50000"/>
                  </a:schemeClr>
                </a:solidFill>
              </a:rPr>
              <a:t>SAYFA NUMARALARI VERMEK</a:t>
            </a:r>
            <a:endParaRPr lang="tr-TR" sz="2400" b="1" dirty="0">
              <a:solidFill>
                <a:schemeClr val="accent4">
                  <a:lumMod val="50000"/>
                </a:schemeClr>
              </a:solidFill>
            </a:endParaRPr>
          </a:p>
        </p:txBody>
      </p:sp>
      <p:cxnSp>
        <p:nvCxnSpPr>
          <p:cNvPr id="6" name="Straight Connector 8"/>
          <p:cNvCxnSpPr/>
          <p:nvPr/>
        </p:nvCxnSpPr>
        <p:spPr>
          <a:xfrm>
            <a:off x="0" y="785794"/>
            <a:ext cx="8763000" cy="0"/>
          </a:xfrm>
          <a:prstGeom prst="line">
            <a:avLst/>
          </a:prstGeom>
          <a:ln w="76200">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7" name="6 Metin kutusu"/>
          <p:cNvSpPr txBox="1"/>
          <p:nvPr/>
        </p:nvSpPr>
        <p:spPr>
          <a:xfrm>
            <a:off x="357158" y="1142984"/>
            <a:ext cx="392909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t>Metne sayfa numaralarının verilmesi daha sonraki adımlarda içindekiler dizininin oluşturulması açısından da kolaylık sağlar. </a:t>
            </a:r>
            <a:endParaRPr lang="tr-TR" dirty="0"/>
          </a:p>
        </p:txBody>
      </p:sp>
      <p:pic>
        <p:nvPicPr>
          <p:cNvPr id="56323" name="Picture 3"/>
          <p:cNvPicPr>
            <a:picLocks noChangeAspect="1" noChangeArrowheads="1"/>
          </p:cNvPicPr>
          <p:nvPr/>
        </p:nvPicPr>
        <p:blipFill>
          <a:blip r:embed="rId2"/>
          <a:srcRect/>
          <a:stretch>
            <a:fillRect/>
          </a:stretch>
        </p:blipFill>
        <p:spPr bwMode="auto">
          <a:xfrm>
            <a:off x="357158" y="2643182"/>
            <a:ext cx="3833839" cy="1643074"/>
          </a:xfrm>
          <a:prstGeom prst="rect">
            <a:avLst/>
          </a:prstGeom>
          <a:noFill/>
          <a:ln w="9525">
            <a:noFill/>
            <a:miter lim="800000"/>
            <a:headEnd/>
            <a:tailEnd/>
          </a:ln>
          <a:effectLst/>
        </p:spPr>
      </p:pic>
      <p:sp>
        <p:nvSpPr>
          <p:cNvPr id="10" name="9 Dikdörtgen"/>
          <p:cNvSpPr/>
          <p:nvPr/>
        </p:nvSpPr>
        <p:spPr>
          <a:xfrm>
            <a:off x="1357290" y="2857496"/>
            <a:ext cx="71438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3714744" y="2643182"/>
            <a:ext cx="564161" cy="523220"/>
          </a:xfrm>
          <a:prstGeom prst="rect">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rgbClr val="A8428B"/>
                </a:solidFill>
              </a:rPr>
              <a:t>1</a:t>
            </a:r>
            <a:endParaRPr lang="tr-TR" sz="2800" b="1" dirty="0">
              <a:solidFill>
                <a:srgbClr val="A8428B"/>
              </a:solidFill>
            </a:endParaRPr>
          </a:p>
        </p:txBody>
      </p:sp>
      <p:sp>
        <p:nvSpPr>
          <p:cNvPr id="12" name="11 Metin kutusu"/>
          <p:cNvSpPr txBox="1"/>
          <p:nvPr/>
        </p:nvSpPr>
        <p:spPr>
          <a:xfrm>
            <a:off x="357158" y="4500570"/>
            <a:ext cx="3929090"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t>Menüden </a:t>
            </a:r>
            <a:r>
              <a:rPr lang="tr-TR" b="1" dirty="0" smtClean="0">
                <a:solidFill>
                  <a:schemeClr val="accent2">
                    <a:lumMod val="40000"/>
                    <a:lumOff val="60000"/>
                  </a:schemeClr>
                </a:solidFill>
              </a:rPr>
              <a:t>EKLE</a:t>
            </a:r>
            <a:r>
              <a:rPr lang="tr-TR" dirty="0" smtClean="0"/>
              <a:t> sekmesi açılır (1).</a:t>
            </a:r>
          </a:p>
          <a:p>
            <a:r>
              <a:rPr lang="tr-TR" dirty="0" smtClean="0"/>
              <a:t>Sayfa numarası sekmesine tıklanarak konum ayarlanır ve gerekli biçimlendirme yapılır (2). </a:t>
            </a:r>
          </a:p>
          <a:p>
            <a:endParaRPr lang="tr-TR" dirty="0"/>
          </a:p>
        </p:txBody>
      </p:sp>
      <p:pic>
        <p:nvPicPr>
          <p:cNvPr id="56324" name="Picture 4"/>
          <p:cNvPicPr>
            <a:picLocks noChangeAspect="1" noChangeArrowheads="1"/>
          </p:cNvPicPr>
          <p:nvPr/>
        </p:nvPicPr>
        <p:blipFill>
          <a:blip r:embed="rId3"/>
          <a:srcRect/>
          <a:stretch>
            <a:fillRect/>
          </a:stretch>
        </p:blipFill>
        <p:spPr bwMode="auto">
          <a:xfrm>
            <a:off x="4929190" y="2357430"/>
            <a:ext cx="2928958" cy="2560126"/>
          </a:xfrm>
          <a:prstGeom prst="rect">
            <a:avLst/>
          </a:prstGeom>
          <a:noFill/>
          <a:ln w="9525">
            <a:noFill/>
            <a:miter lim="800000"/>
            <a:headEnd/>
            <a:tailEnd/>
          </a:ln>
          <a:effectLst/>
        </p:spPr>
      </p:pic>
      <p:sp>
        <p:nvSpPr>
          <p:cNvPr id="14" name="TextBox 8"/>
          <p:cNvSpPr txBox="1"/>
          <p:nvPr/>
        </p:nvSpPr>
        <p:spPr>
          <a:xfrm>
            <a:off x="4643438" y="2214554"/>
            <a:ext cx="564161" cy="523220"/>
          </a:xfrm>
          <a:prstGeom prst="rect">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rgbClr val="A8428B"/>
                </a:solidFill>
              </a:rPr>
              <a:t>2</a:t>
            </a:r>
            <a:endParaRPr lang="tr-TR" sz="2800" b="1" dirty="0">
              <a:solidFill>
                <a:srgbClr val="A8428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810000" cy="9144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EĞİM VE BAKI HARİTASI OLUŞTURMA</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04800" y="1143000"/>
            <a:ext cx="3505200"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Bu işlemlerden sonra egim.grd haritası (aynı işlem bakı haritası için de geçerlidir) Contour Map </a:t>
            </a:r>
            <a:r>
              <a:rPr lang="tr-TR" dirty="0" smtClean="0">
                <a:sym typeface="Wingdings" pitchFamily="2" charset="2"/>
              </a:rPr>
              <a:t> New Contour Map komutuyla yaratılır ve harita üzerinde istenilen düzenlemeler yapılır. </a:t>
            </a:r>
          </a:p>
          <a:p>
            <a:r>
              <a:rPr lang="tr-TR" dirty="0" smtClean="0">
                <a:sym typeface="Wingdings" pitchFamily="2" charset="2"/>
              </a:rPr>
              <a:t>Bakı haritası oluşturmak için: </a:t>
            </a:r>
            <a:endParaRPr lang="tr-TR" dirty="0"/>
          </a:p>
        </p:txBody>
      </p:sp>
      <p:sp>
        <p:nvSpPr>
          <p:cNvPr id="6" name="TextBox 5"/>
          <p:cNvSpPr txBox="1"/>
          <p:nvPr/>
        </p:nvSpPr>
        <p:spPr>
          <a:xfrm>
            <a:off x="4038600" y="1295400"/>
            <a:ext cx="4305300" cy="369332"/>
          </a:xfrm>
          <a:prstGeom prst="rect">
            <a:avLst/>
          </a:prstGeom>
          <a:noFill/>
        </p:spPr>
        <p:txBody>
          <a:bodyPr wrap="square" rtlCol="0">
            <a:spAutoFit/>
          </a:bodyPr>
          <a:lstStyle/>
          <a:p>
            <a:endParaRPr lang="tr-TR" dirty="0"/>
          </a:p>
        </p:txBody>
      </p:sp>
      <p:pic>
        <p:nvPicPr>
          <p:cNvPr id="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3276600"/>
            <a:ext cx="2319944" cy="2590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9600" y="32766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685800" y="4572000"/>
            <a:ext cx="224374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2286000" y="3286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pic>
        <p:nvPicPr>
          <p:cNvPr id="1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066800"/>
            <a:ext cx="3505200" cy="245521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391400" y="10668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
        <p:nvSpPr>
          <p:cNvPr id="14" name="Rectangle 13"/>
          <p:cNvSpPr/>
          <p:nvPr/>
        </p:nvSpPr>
        <p:spPr>
          <a:xfrm>
            <a:off x="4468091" y="2209800"/>
            <a:ext cx="1780309"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24300" y="3612074"/>
            <a:ext cx="4533900" cy="31527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191000" y="4495800"/>
            <a:ext cx="178030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5486400" y="36576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3</a:t>
            </a:r>
            <a:endParaRPr lang="tr-TR" sz="2800" b="1" dirty="0">
              <a:solidFill>
                <a:schemeClr val="accent2">
                  <a:lumMod val="50000"/>
                </a:schemeClr>
              </a:solidFill>
            </a:endParaRPr>
          </a:p>
        </p:txBody>
      </p:sp>
      <p:cxnSp>
        <p:nvCxnSpPr>
          <p:cNvPr id="18" name="Straight Connector 17"/>
          <p:cNvCxnSpPr>
            <a:stCxn id="16" idx="3"/>
          </p:cNvCxnSpPr>
          <p:nvPr/>
        </p:nvCxnSpPr>
        <p:spPr>
          <a:xfrm>
            <a:off x="5971309" y="4610100"/>
            <a:ext cx="277091" cy="114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4724400"/>
            <a:ext cx="1905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Terrain Modelling</a:t>
            </a:r>
          </a:p>
          <a:p>
            <a:r>
              <a:rPr lang="tr-TR" dirty="0" smtClean="0"/>
              <a:t>Terrain Aspect</a:t>
            </a:r>
            <a:endParaRPr lang="tr-TR" dirty="0"/>
          </a:p>
        </p:txBody>
      </p:sp>
      <p:sp>
        <p:nvSpPr>
          <p:cNvPr id="21" name="Rectangle 20"/>
          <p:cNvSpPr/>
          <p:nvPr/>
        </p:nvSpPr>
        <p:spPr>
          <a:xfrm>
            <a:off x="4114800" y="6248400"/>
            <a:ext cx="3733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a:stCxn id="21" idx="1"/>
          </p:cNvCxnSpPr>
          <p:nvPr/>
        </p:nvCxnSpPr>
        <p:spPr>
          <a:xfrm flipH="1">
            <a:off x="3505200" y="64389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56656" y="6172200"/>
            <a:ext cx="254854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Dosya adını değiştiriniz.  </a:t>
            </a:r>
          </a:p>
          <a:p>
            <a:r>
              <a:rPr lang="tr-TR" dirty="0" smtClean="0"/>
              <a:t>Bakı.grd</a:t>
            </a:r>
          </a:p>
        </p:txBody>
      </p:sp>
    </p:spTree>
    <p:extLst>
      <p:ext uri="{BB962C8B-B14F-4D97-AF65-F5344CB8AC3E}">
        <p14:creationId xmlns="" xmlns:p14="http://schemas.microsoft.com/office/powerpoint/2010/main" val="3236172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29718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OVERLAY İŞLEMİ</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828800"/>
            <a:ext cx="3367088" cy="444739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762000"/>
            <a:ext cx="38481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OVERLAY işlemi ile aynı koordinat sistemine sahip iki haritayı üst üste getirebilirsiniz. ...</a:t>
            </a:r>
            <a:endParaRPr lang="tr-TR" dirty="0"/>
          </a:p>
        </p:txBody>
      </p:sp>
      <p:sp>
        <p:nvSpPr>
          <p:cNvPr id="7" name="TextBox 6"/>
          <p:cNvSpPr txBox="1"/>
          <p:nvPr/>
        </p:nvSpPr>
        <p:spPr>
          <a:xfrm>
            <a:off x="3429000" y="21336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sp>
        <p:nvSpPr>
          <p:cNvPr id="6" name="TextBox 5"/>
          <p:cNvSpPr txBox="1"/>
          <p:nvPr/>
        </p:nvSpPr>
        <p:spPr>
          <a:xfrm>
            <a:off x="838200" y="6324600"/>
            <a:ext cx="2819400" cy="369332"/>
          </a:xfrm>
          <a:prstGeom prst="rect">
            <a:avLst/>
          </a:prstGeom>
          <a:noFill/>
        </p:spPr>
        <p:txBody>
          <a:bodyPr wrap="square" rtlCol="0">
            <a:spAutoFit/>
          </a:bodyPr>
          <a:lstStyle/>
          <a:p>
            <a:r>
              <a:rPr lang="tr-TR" dirty="0" smtClean="0"/>
              <a:t>Eğim ve kontur haritaları</a:t>
            </a:r>
            <a:endParaRPr lang="tr-TR" dirty="0"/>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2333625"/>
            <a:ext cx="2524125" cy="33051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91125" y="2333625"/>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5267325" y="5153025"/>
            <a:ext cx="251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6943725" y="2343805"/>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Tree>
    <p:extLst>
      <p:ext uri="{BB962C8B-B14F-4D97-AF65-F5344CB8AC3E}">
        <p14:creationId xmlns="" xmlns:p14="http://schemas.microsoft.com/office/powerpoint/2010/main" val="180086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3282" y="1737273"/>
            <a:ext cx="4010025"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24384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BLANK İŞLEMİ</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685800" y="990600"/>
            <a:ext cx="1600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Açıklama?</a:t>
            </a:r>
            <a:endParaRPr lang="tr-TR" dirty="0"/>
          </a:p>
        </p:txBody>
      </p:sp>
      <p:sp>
        <p:nvSpPr>
          <p:cNvPr id="29" name="TextBox 28"/>
          <p:cNvSpPr txBox="1"/>
          <p:nvPr/>
        </p:nvSpPr>
        <p:spPr>
          <a:xfrm>
            <a:off x="5867400" y="990600"/>
            <a:ext cx="2667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Çizilen poligonun köşeleri digitize edilir</a:t>
            </a:r>
            <a:endParaRPr lang="tr-TR" dirty="0"/>
          </a:p>
        </p:txBody>
      </p:sp>
      <p:sp>
        <p:nvSpPr>
          <p:cNvPr id="35" name="TextBox 34"/>
          <p:cNvSpPr txBox="1"/>
          <p:nvPr/>
        </p:nvSpPr>
        <p:spPr>
          <a:xfrm>
            <a:off x="5257800" y="9906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3</a:t>
            </a:r>
          </a:p>
        </p:txBody>
      </p:sp>
      <p:sp>
        <p:nvSpPr>
          <p:cNvPr id="36" name="5-Point Star 35"/>
          <p:cNvSpPr/>
          <p:nvPr/>
        </p:nvSpPr>
        <p:spPr>
          <a:xfrm>
            <a:off x="7391400" y="2222212"/>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5-Point Star 39"/>
          <p:cNvSpPr/>
          <p:nvPr/>
        </p:nvSpPr>
        <p:spPr>
          <a:xfrm>
            <a:off x="6892636" y="3679633"/>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5-Point Star 40"/>
          <p:cNvSpPr/>
          <p:nvPr/>
        </p:nvSpPr>
        <p:spPr>
          <a:xfrm>
            <a:off x="6283036" y="3049220"/>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5-Point Star 41"/>
          <p:cNvSpPr/>
          <p:nvPr/>
        </p:nvSpPr>
        <p:spPr>
          <a:xfrm>
            <a:off x="8001000" y="2820144"/>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5-Point Star 42"/>
          <p:cNvSpPr/>
          <p:nvPr/>
        </p:nvSpPr>
        <p:spPr>
          <a:xfrm>
            <a:off x="6635894" y="2499671"/>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TextBox 36"/>
          <p:cNvSpPr txBox="1"/>
          <p:nvPr/>
        </p:nvSpPr>
        <p:spPr>
          <a:xfrm>
            <a:off x="5105400" y="4876800"/>
            <a:ext cx="32385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Poligon.bln şeklinde farklı kaydedilir. </a:t>
            </a:r>
            <a:endParaRPr lang="tr-TR" dirty="0"/>
          </a:p>
        </p:txBody>
      </p:sp>
      <p:sp>
        <p:nvSpPr>
          <p:cNvPr id="45" name="TextBox 44"/>
          <p:cNvSpPr txBox="1"/>
          <p:nvPr/>
        </p:nvSpPr>
        <p:spPr>
          <a:xfrm>
            <a:off x="4495800" y="48869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4</a:t>
            </a:r>
            <a:endParaRPr lang="tr-TR" sz="2800" b="1" dirty="0">
              <a:solidFill>
                <a:schemeClr val="accent2">
                  <a:lumMod val="50000"/>
                </a:schemeClr>
              </a:solidFill>
            </a:endParaRPr>
          </a:p>
        </p:txBody>
      </p:sp>
      <p:cxnSp>
        <p:nvCxnSpPr>
          <p:cNvPr id="39" name="Straight Arrow Connector 38"/>
          <p:cNvCxnSpPr/>
          <p:nvPr/>
        </p:nvCxnSpPr>
        <p:spPr>
          <a:xfrm>
            <a:off x="4772891" y="3206039"/>
            <a:ext cx="304800" cy="1426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8255" y="1776740"/>
            <a:ext cx="215265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1676400" y="2057400"/>
            <a:ext cx="76200" cy="506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2602468"/>
            <a:ext cx="18669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«POLİGON» SEÇ.</a:t>
            </a:r>
            <a:endParaRPr lang="tr-TR" dirty="0"/>
          </a:p>
        </p:txBody>
      </p:sp>
      <p:sp>
        <p:nvSpPr>
          <p:cNvPr id="12" name="TextBox 11"/>
          <p:cNvSpPr txBox="1"/>
          <p:nvPr/>
        </p:nvSpPr>
        <p:spPr>
          <a:xfrm>
            <a:off x="838200" y="5943600"/>
            <a:ext cx="32004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Haritadaki bir alanda kapalı bir alan oluştur.</a:t>
            </a:r>
            <a:endParaRPr lang="tr-TR" dirty="0"/>
          </a:p>
        </p:txBody>
      </p:sp>
      <p:sp>
        <p:nvSpPr>
          <p:cNvPr id="38" name="TextBox 37"/>
          <p:cNvSpPr txBox="1"/>
          <p:nvPr/>
        </p:nvSpPr>
        <p:spPr>
          <a:xfrm>
            <a:off x="228600" y="18389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1</a:t>
            </a:r>
          </a:p>
        </p:txBody>
      </p:sp>
      <p:sp>
        <p:nvSpPr>
          <p:cNvPr id="44" name="TextBox 43"/>
          <p:cNvSpPr txBox="1"/>
          <p:nvPr/>
        </p:nvSpPr>
        <p:spPr>
          <a:xfrm>
            <a:off x="152400" y="5953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213467"/>
            <a:ext cx="3577936" cy="2583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5-Point Star 46"/>
          <p:cNvSpPr/>
          <p:nvPr/>
        </p:nvSpPr>
        <p:spPr>
          <a:xfrm>
            <a:off x="7848600" y="3530025"/>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65345" y="1822930"/>
            <a:ext cx="2015091" cy="1481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121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24384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BLANK İŞLEMİ</a:t>
            </a:r>
            <a:endParaRPr lang="tr-TR" sz="2800" b="1" dirty="0">
              <a:solidFill>
                <a:schemeClr val="accent2">
                  <a:lumMod val="75000"/>
                </a:schemeClr>
              </a:solidFill>
            </a:endParaRPr>
          </a:p>
        </p:txBody>
      </p:sp>
      <p:cxnSp>
        <p:nvCxnSpPr>
          <p:cNvPr id="4" name="Straight Connector 3"/>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52400" y="788075"/>
            <a:ext cx="3200400"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1400" dirty="0" smtClean="0"/>
              <a:t>Worksheet çalışma sayfası açılır ve poligon.bln dosyası çağırılır. Açılan datanın ilk satırı son satıra kopyalanır. Ve A1 kolonundaki sayı bir arttırılırsa poligonun içi, B1 deki 1, 0 olarak değiştirilirse poligonun dışı blank edilir. </a:t>
            </a:r>
            <a:endParaRPr lang="tr-TR" sz="1400" dirty="0"/>
          </a:p>
        </p:txBody>
      </p:sp>
      <p:sp>
        <p:nvSpPr>
          <p:cNvPr id="9" name="TextBox 8"/>
          <p:cNvSpPr txBox="1"/>
          <p:nvPr/>
        </p:nvSpPr>
        <p:spPr>
          <a:xfrm>
            <a:off x="3352800" y="7721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5</a:t>
            </a:r>
          </a:p>
        </p:txBody>
      </p:sp>
      <p:sp>
        <p:nvSpPr>
          <p:cNvPr id="10" name="TextBox 9"/>
          <p:cNvSpPr txBox="1"/>
          <p:nvPr/>
        </p:nvSpPr>
        <p:spPr>
          <a:xfrm>
            <a:off x="6096000" y="6858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6</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38600" y="714375"/>
            <a:ext cx="1943100" cy="172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1800" y="762000"/>
            <a:ext cx="2105025"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1937" y="2562225"/>
            <a:ext cx="1914525"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62790" y="2562225"/>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152400" y="4343400"/>
            <a:ext cx="2286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2209800" y="3200400"/>
            <a:ext cx="26670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Blank komutu verildikten sonra:</a:t>
            </a:r>
          </a:p>
          <a:p>
            <a:pPr marL="342900" indent="-342900">
              <a:buAutoNum type="arabicPeriod"/>
            </a:pPr>
            <a:r>
              <a:rPr lang="tr-TR" dirty="0" smtClean="0"/>
              <a:t>Açılan pencerede Blank işlemi yapılacak harita seçilir.</a:t>
            </a:r>
          </a:p>
          <a:p>
            <a:pPr marL="342900" indent="-342900">
              <a:buAutoNum type="arabicPeriod"/>
            </a:pPr>
            <a:r>
              <a:rPr lang="tr-TR" dirty="0" smtClean="0"/>
              <a:t>Daha sonra gelecek olan pencerede poligon.bln dosyası alınır. (çıkarılacak alan)</a:t>
            </a:r>
          </a:p>
          <a:p>
            <a:pPr marL="342900" indent="-342900">
              <a:buAutoNum type="arabicPeriod"/>
            </a:pPr>
            <a:r>
              <a:rPr lang="tr-TR" dirty="0" smtClean="0"/>
              <a:t>Son olarak dosya adı ve yeri belirlenir. (örn. Blank.grd)</a:t>
            </a:r>
          </a:p>
        </p:txBody>
      </p:sp>
      <p:sp>
        <p:nvSpPr>
          <p:cNvPr id="16" name="TextBox 15"/>
          <p:cNvSpPr txBox="1"/>
          <p:nvPr/>
        </p:nvSpPr>
        <p:spPr>
          <a:xfrm>
            <a:off x="2133600" y="26009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7</a:t>
            </a:r>
          </a:p>
        </p:txBody>
      </p:sp>
      <p:pic>
        <p:nvPicPr>
          <p:cNvPr id="205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78505" y="3733800"/>
            <a:ext cx="2955895" cy="242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53000" y="27533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8</a:t>
            </a:r>
          </a:p>
        </p:txBody>
      </p:sp>
      <p:sp>
        <p:nvSpPr>
          <p:cNvPr id="7" name="TextBox 6"/>
          <p:cNvSpPr txBox="1"/>
          <p:nvPr/>
        </p:nvSpPr>
        <p:spPr>
          <a:xfrm>
            <a:off x="5638800" y="2743200"/>
            <a:ext cx="301942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Map </a:t>
            </a:r>
            <a:r>
              <a:rPr lang="tr-TR" dirty="0" smtClean="0">
                <a:sym typeface="Wingdings" pitchFamily="2" charset="2"/>
              </a:rPr>
              <a:t> Contour Map  New Contour Map komutuyla blank.grd haritası çizdirilir. </a:t>
            </a:r>
            <a:endParaRPr lang="tr-TR" dirty="0"/>
          </a:p>
        </p:txBody>
      </p:sp>
    </p:spTree>
    <p:extLst>
      <p:ext uri="{BB962C8B-B14F-4D97-AF65-F5344CB8AC3E}">
        <p14:creationId xmlns="" xmlns:p14="http://schemas.microsoft.com/office/powerpoint/2010/main" val="314667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4" name="Title 1"/>
          <p:cNvSpPr txBox="1">
            <a:spLocks/>
          </p:cNvSpPr>
          <p:nvPr/>
        </p:nvSpPr>
        <p:spPr>
          <a:xfrm>
            <a:off x="0" y="-1"/>
            <a:ext cx="41148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TOPOGRAGİK KESİT ALMA</a:t>
            </a:r>
            <a:endParaRPr lang="tr-TR" sz="2800" b="1" dirty="0">
              <a:solidFill>
                <a:schemeClr val="accent2">
                  <a:lumMod val="75000"/>
                </a:schemeClr>
              </a:solidFill>
            </a:endParaRPr>
          </a:p>
        </p:txBody>
      </p:sp>
      <p:cxnSp>
        <p:nvCxnSpPr>
          <p:cNvPr id="5" name="Straight Connector 4"/>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381000" y="914400"/>
            <a:ext cx="40005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Topografik kesit alma işlemi Surfer programı ve Excel programları kullanılarak yapılır. Bunun için Excel’de grafik hazırlama konusuna hakim olmak gerekir. </a:t>
            </a:r>
            <a:endParaRPr lang="tr-TR" dirty="0"/>
          </a:p>
        </p:txBody>
      </p:sp>
      <p:pic>
        <p:nvPicPr>
          <p:cNvPr id="307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2602923"/>
            <a:ext cx="3695700" cy="310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5715000"/>
            <a:ext cx="40005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Kesit alınması istenen doğrultuda, polyline kullanılarak bir kesit doğrultusu çizilir ve harfler yazılır.</a:t>
            </a:r>
            <a:endParaRPr lang="tr-TR" dirty="0"/>
          </a:p>
        </p:txBody>
      </p:sp>
      <p:pic>
        <p:nvPicPr>
          <p:cNvPr id="307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879764"/>
            <a:ext cx="2809875" cy="2009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5-Point Star 11"/>
          <p:cNvSpPr/>
          <p:nvPr/>
        </p:nvSpPr>
        <p:spPr>
          <a:xfrm>
            <a:off x="838200" y="2953326"/>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5114925" y="2754868"/>
            <a:ext cx="296227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Kesit hattı.bln olarak kaydet. </a:t>
            </a:r>
            <a:endParaRPr lang="tr-TR" dirty="0"/>
          </a:p>
        </p:txBody>
      </p:sp>
      <p:sp>
        <p:nvSpPr>
          <p:cNvPr id="14" name="5-Point Star 13"/>
          <p:cNvSpPr/>
          <p:nvPr/>
        </p:nvSpPr>
        <p:spPr>
          <a:xfrm>
            <a:off x="3733800" y="5358825"/>
            <a:ext cx="152400" cy="1275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1371600" y="24485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1</a:t>
            </a:r>
          </a:p>
        </p:txBody>
      </p:sp>
      <p:sp>
        <p:nvSpPr>
          <p:cNvPr id="16" name="TextBox 15"/>
          <p:cNvSpPr txBox="1"/>
          <p:nvPr/>
        </p:nvSpPr>
        <p:spPr>
          <a:xfrm>
            <a:off x="4572000" y="100078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pic>
        <p:nvPicPr>
          <p:cNvPr id="3078"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28773" y="3468377"/>
            <a:ext cx="1842521" cy="3161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572000" y="6324600"/>
            <a:ext cx="2286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4828773" y="3468377"/>
            <a:ext cx="429028" cy="265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4143372" y="34290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3</a:t>
            </a:r>
            <a:endParaRPr lang="tr-TR" sz="2800" b="1" dirty="0">
              <a:solidFill>
                <a:schemeClr val="accent2">
                  <a:lumMod val="50000"/>
                </a:schemeClr>
              </a:solidFill>
            </a:endParaRPr>
          </a:p>
        </p:txBody>
      </p:sp>
      <p:sp>
        <p:nvSpPr>
          <p:cNvPr id="21" name="TextBox 7"/>
          <p:cNvSpPr txBox="1"/>
          <p:nvPr/>
        </p:nvSpPr>
        <p:spPr>
          <a:xfrm>
            <a:off x="6000760" y="4143380"/>
            <a:ext cx="2962275"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tr-TR" dirty="0" smtClean="0"/>
              <a:t>Adım </a:t>
            </a:r>
            <a:r>
              <a:rPr lang="tr-TR" dirty="0" smtClean="0">
                <a:sym typeface="Wingdings" pitchFamily="2" charset="2"/>
              </a:rPr>
              <a:t> Haritanın dosyasını seç.</a:t>
            </a:r>
          </a:p>
          <a:p>
            <a:pPr marL="342900" indent="-342900">
              <a:buAutoNum type="arabicPeriod"/>
            </a:pPr>
            <a:r>
              <a:rPr lang="tr-TR" dirty="0" smtClean="0">
                <a:sym typeface="Wingdings" pitchFamily="2" charset="2"/>
              </a:rPr>
              <a:t>Adım  </a:t>
            </a:r>
            <a:r>
              <a:rPr lang="tr-TR" dirty="0" err="1" smtClean="0">
                <a:sym typeface="Wingdings" pitchFamily="2" charset="2"/>
              </a:rPr>
              <a:t>kesithattı</a:t>
            </a:r>
            <a:r>
              <a:rPr lang="tr-TR" dirty="0" smtClean="0">
                <a:sym typeface="Wingdings" pitchFamily="2" charset="2"/>
              </a:rPr>
              <a:t>.</a:t>
            </a:r>
            <a:r>
              <a:rPr lang="tr-TR" dirty="0" err="1" smtClean="0">
                <a:sym typeface="Wingdings" pitchFamily="2" charset="2"/>
              </a:rPr>
              <a:t>bln</a:t>
            </a:r>
            <a:r>
              <a:rPr lang="tr-TR" dirty="0" smtClean="0">
                <a:sym typeface="Wingdings" pitchFamily="2" charset="2"/>
              </a:rPr>
              <a:t> seç</a:t>
            </a:r>
          </a:p>
          <a:p>
            <a:pPr marL="342900" indent="-342900">
              <a:buAutoNum type="arabicPeriod"/>
            </a:pPr>
            <a:r>
              <a:rPr lang="tr-TR" dirty="0" smtClean="0">
                <a:sym typeface="Wingdings" pitchFamily="2" charset="2"/>
              </a:rPr>
              <a:t>Adım  </a:t>
            </a:r>
            <a:r>
              <a:rPr lang="tr-TR" dirty="0" err="1" smtClean="0">
                <a:sym typeface="Wingdings" pitchFamily="2" charset="2"/>
              </a:rPr>
              <a:t>kesithattı</a:t>
            </a:r>
            <a:r>
              <a:rPr lang="tr-TR" dirty="0" smtClean="0">
                <a:sym typeface="Wingdings" pitchFamily="2" charset="2"/>
              </a:rPr>
              <a:t>.</a:t>
            </a:r>
            <a:r>
              <a:rPr lang="tr-TR" dirty="0" err="1" smtClean="0">
                <a:solidFill>
                  <a:srgbClr val="FF0000"/>
                </a:solidFill>
                <a:sym typeface="Wingdings" pitchFamily="2" charset="2"/>
              </a:rPr>
              <a:t>dat</a:t>
            </a:r>
            <a:r>
              <a:rPr lang="tr-TR" dirty="0" smtClean="0">
                <a:solidFill>
                  <a:srgbClr val="FF0000"/>
                </a:solidFill>
                <a:sym typeface="Wingdings" pitchFamily="2" charset="2"/>
              </a:rPr>
              <a:t> </a:t>
            </a:r>
            <a:r>
              <a:rPr lang="tr-TR" dirty="0" smtClean="0">
                <a:sym typeface="Wingdings" pitchFamily="2" charset="2"/>
              </a:rPr>
              <a:t>olarak kaydet.</a:t>
            </a:r>
            <a:endParaRPr lang="tr-TR" dirty="0"/>
          </a:p>
        </p:txBody>
      </p:sp>
    </p:spTree>
    <p:extLst>
      <p:ext uri="{BB962C8B-B14F-4D97-AF65-F5344CB8AC3E}">
        <p14:creationId xmlns="" xmlns:p14="http://schemas.microsoft.com/office/powerpoint/2010/main" val="226881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41148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TOPOGRAGİK KESİT ALMA</a:t>
            </a:r>
            <a:endParaRPr lang="tr-TR" sz="2800" b="1" dirty="0">
              <a:solidFill>
                <a:schemeClr val="accent2">
                  <a:lumMod val="75000"/>
                </a:schemeClr>
              </a:solidFill>
            </a:endParaRPr>
          </a:p>
        </p:txBody>
      </p:sp>
      <p:cxnSp>
        <p:nvCxnSpPr>
          <p:cNvPr id="4" name="Straight Connector 4"/>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381000" y="914400"/>
            <a:ext cx="461962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Bu işlemler tamamlandıktan sonra WORKSHEET dosyası açılır ve </a:t>
            </a:r>
            <a:r>
              <a:rPr lang="tr-TR" dirty="0" err="1" smtClean="0"/>
              <a:t>kesithattı</a:t>
            </a:r>
            <a:r>
              <a:rPr lang="tr-TR" dirty="0" smtClean="0"/>
              <a:t>.</a:t>
            </a:r>
            <a:r>
              <a:rPr lang="tr-TR" dirty="0" err="1" smtClean="0"/>
              <a:t>dat</a:t>
            </a:r>
            <a:r>
              <a:rPr lang="tr-TR" dirty="0" smtClean="0"/>
              <a:t> dosyası çağırılır. </a:t>
            </a:r>
          </a:p>
          <a:p>
            <a:r>
              <a:rPr lang="tr-TR" dirty="0" smtClean="0"/>
              <a:t>Sonrasında izlenecek adımlar şu şekildedir:</a:t>
            </a:r>
            <a:endParaRPr lang="tr-TR" dirty="0"/>
          </a:p>
        </p:txBody>
      </p:sp>
      <p:sp>
        <p:nvSpPr>
          <p:cNvPr id="7" name="6 Metin kutusu"/>
          <p:cNvSpPr txBox="1"/>
          <p:nvPr/>
        </p:nvSpPr>
        <p:spPr>
          <a:xfrm>
            <a:off x="1285852" y="2357430"/>
            <a:ext cx="6643734" cy="3416320"/>
          </a:xfrm>
          <a:prstGeom prst="rect">
            <a:avLst/>
          </a:prstGeom>
          <a:noFill/>
        </p:spPr>
        <p:txBody>
          <a:bodyPr wrap="square" rtlCol="0">
            <a:spAutoFit/>
          </a:bodyPr>
          <a:lstStyle/>
          <a:p>
            <a:pPr marL="342900" indent="-342900">
              <a:buAutoNum type="arabicPeriod"/>
            </a:pPr>
            <a:r>
              <a:rPr lang="tr-TR" sz="2400" b="1" dirty="0" err="1" smtClean="0">
                <a:solidFill>
                  <a:schemeClr val="accent1">
                    <a:lumMod val="75000"/>
                  </a:schemeClr>
                </a:solidFill>
              </a:rPr>
              <a:t>kesithattı</a:t>
            </a:r>
            <a:r>
              <a:rPr lang="tr-TR" sz="2400" b="1" dirty="0" smtClean="0">
                <a:solidFill>
                  <a:schemeClr val="accent1">
                    <a:lumMod val="75000"/>
                  </a:schemeClr>
                </a:solidFill>
              </a:rPr>
              <a:t>.</a:t>
            </a:r>
            <a:r>
              <a:rPr lang="tr-TR" sz="2400" b="1" dirty="0" err="1" smtClean="0">
                <a:solidFill>
                  <a:schemeClr val="accent1">
                    <a:lumMod val="75000"/>
                  </a:schemeClr>
                </a:solidFill>
              </a:rPr>
              <a:t>dat</a:t>
            </a:r>
            <a:r>
              <a:rPr lang="tr-TR" sz="2400" b="1" dirty="0" smtClean="0">
                <a:solidFill>
                  <a:schemeClr val="accent1">
                    <a:lumMod val="75000"/>
                  </a:schemeClr>
                </a:solidFill>
              </a:rPr>
              <a:t> dosyasında C ve D sütunları kopyalanır ve bir Excel çalışma sayfasına kopyalanır.</a:t>
            </a:r>
          </a:p>
          <a:p>
            <a:pPr marL="342900" indent="-342900">
              <a:buAutoNum type="arabicPeriod"/>
            </a:pPr>
            <a:r>
              <a:rPr lang="tr-TR" sz="2400" b="1" dirty="0" smtClean="0">
                <a:solidFill>
                  <a:schemeClr val="accent2">
                    <a:lumMod val="75000"/>
                  </a:schemeClr>
                </a:solidFill>
              </a:rPr>
              <a:t>Üst kısma bir satır eklenir, A sütununa mesafe, B sütununa yükseklik yazılır.</a:t>
            </a:r>
          </a:p>
          <a:p>
            <a:pPr marL="342900" indent="-342900">
              <a:buAutoNum type="arabicPeriod"/>
            </a:pPr>
            <a:r>
              <a:rPr lang="tr-TR" sz="2400" b="1" dirty="0" smtClean="0">
                <a:solidFill>
                  <a:schemeClr val="accent3">
                    <a:lumMod val="50000"/>
                  </a:schemeClr>
                </a:solidFill>
              </a:rPr>
              <a:t>En son işlem Excel’de grafik oluşturma işlemidir; oluşturulan grafik </a:t>
            </a:r>
            <a:r>
              <a:rPr lang="tr-TR" sz="2400" b="1" dirty="0" err="1" smtClean="0">
                <a:solidFill>
                  <a:schemeClr val="accent3">
                    <a:lumMod val="50000"/>
                  </a:schemeClr>
                </a:solidFill>
              </a:rPr>
              <a:t>Surfer</a:t>
            </a:r>
            <a:r>
              <a:rPr lang="tr-TR" sz="2400" b="1" dirty="0" smtClean="0">
                <a:solidFill>
                  <a:schemeClr val="accent3">
                    <a:lumMod val="50000"/>
                  </a:schemeClr>
                </a:solidFill>
              </a:rPr>
              <a:t> </a:t>
            </a:r>
            <a:r>
              <a:rPr lang="tr-TR" sz="2400" b="1" dirty="0" err="1" smtClean="0">
                <a:solidFill>
                  <a:schemeClr val="accent3">
                    <a:lumMod val="50000"/>
                  </a:schemeClr>
                </a:solidFill>
              </a:rPr>
              <a:t>Plot</a:t>
            </a:r>
            <a:r>
              <a:rPr lang="tr-TR" sz="2400" b="1" dirty="0" smtClean="0">
                <a:solidFill>
                  <a:schemeClr val="accent3">
                    <a:lumMod val="50000"/>
                  </a:schemeClr>
                </a:solidFill>
              </a:rPr>
              <a:t> </a:t>
            </a:r>
            <a:r>
              <a:rPr lang="tr-TR" sz="2400" b="1" dirty="0" err="1" smtClean="0">
                <a:solidFill>
                  <a:schemeClr val="accent3">
                    <a:lumMod val="50000"/>
                  </a:schemeClr>
                </a:solidFill>
              </a:rPr>
              <a:t>Document</a:t>
            </a:r>
            <a:r>
              <a:rPr lang="tr-TR" sz="2400" b="1" dirty="0" smtClean="0">
                <a:solidFill>
                  <a:schemeClr val="accent3">
                    <a:lumMod val="50000"/>
                  </a:schemeClr>
                </a:solidFill>
              </a:rPr>
              <a:t> çalışma sayfasının (</a:t>
            </a:r>
            <a:r>
              <a:rPr lang="tr-TR" sz="2400" b="1" dirty="0" err="1" smtClean="0">
                <a:solidFill>
                  <a:schemeClr val="accent3">
                    <a:lumMod val="50000"/>
                  </a:schemeClr>
                </a:solidFill>
              </a:rPr>
              <a:t>topografik</a:t>
            </a:r>
            <a:r>
              <a:rPr lang="tr-TR" sz="2400" b="1" dirty="0" smtClean="0">
                <a:solidFill>
                  <a:schemeClr val="accent3">
                    <a:lumMod val="50000"/>
                  </a:schemeClr>
                </a:solidFill>
              </a:rPr>
              <a:t> haritanın) altına grafik yapıştırılır.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6" name="Title 1"/>
          <p:cNvSpPr txBox="1">
            <a:spLocks/>
          </p:cNvSpPr>
          <p:nvPr/>
        </p:nvSpPr>
        <p:spPr>
          <a:xfrm>
            <a:off x="0" y="-1"/>
            <a:ext cx="4114800" cy="6096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ALAN VE HACİM HESABI</a:t>
            </a:r>
            <a:endParaRPr lang="tr-TR" sz="2800" b="1" dirty="0">
              <a:solidFill>
                <a:schemeClr val="accent2">
                  <a:lumMod val="75000"/>
                </a:schemeClr>
              </a:solidFill>
            </a:endParaRPr>
          </a:p>
        </p:txBody>
      </p:sp>
      <p:cxnSp>
        <p:nvCxnSpPr>
          <p:cNvPr id="7" name="Straight Connector 4"/>
          <p:cNvCxnSpPr/>
          <p:nvPr/>
        </p:nvCxnSpPr>
        <p:spPr>
          <a:xfrm>
            <a:off x="0" y="6096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8" name="TextBox 5"/>
          <p:cNvSpPr txBox="1"/>
          <p:nvPr/>
        </p:nvSpPr>
        <p:spPr>
          <a:xfrm>
            <a:off x="381000" y="914400"/>
            <a:ext cx="461962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err="1" smtClean="0"/>
              <a:t>Topoğrafik</a:t>
            </a:r>
            <a:r>
              <a:rPr lang="tr-TR" dirty="0" smtClean="0"/>
              <a:t> haritada kapalı bir yüzeyin alanının belirlenmesi???</a:t>
            </a:r>
            <a:endParaRPr lang="tr-TR" dirty="0"/>
          </a:p>
        </p:txBody>
      </p:sp>
      <p:pic>
        <p:nvPicPr>
          <p:cNvPr id="9"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856" t="22121" r="5065"/>
          <a:stretch/>
        </p:blipFill>
        <p:spPr bwMode="auto">
          <a:xfrm>
            <a:off x="285720" y="3028103"/>
            <a:ext cx="4378036" cy="31155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14"/>
          <p:cNvSpPr txBox="1"/>
          <p:nvPr/>
        </p:nvSpPr>
        <p:spPr>
          <a:xfrm>
            <a:off x="285720" y="3214686"/>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1</a:t>
            </a:r>
          </a:p>
        </p:txBody>
      </p:sp>
      <p:sp>
        <p:nvSpPr>
          <p:cNvPr id="11" name="10 Metin kutusu"/>
          <p:cNvSpPr txBox="1"/>
          <p:nvPr/>
        </p:nvSpPr>
        <p:spPr>
          <a:xfrm>
            <a:off x="357158" y="1728605"/>
            <a:ext cx="4214842" cy="1200329"/>
          </a:xfrm>
          <a:prstGeom prst="rect">
            <a:avLst/>
          </a:prstGeom>
          <a:noFill/>
        </p:spPr>
        <p:txBody>
          <a:bodyPr wrap="square" rtlCol="0">
            <a:spAutoFit/>
          </a:bodyPr>
          <a:lstStyle/>
          <a:p>
            <a:pPr marL="342900" indent="-342900">
              <a:buAutoNum type="arabicPeriod"/>
            </a:pPr>
            <a:r>
              <a:rPr lang="tr-TR" b="1" dirty="0" err="1" smtClean="0">
                <a:solidFill>
                  <a:schemeClr val="accent3">
                    <a:lumMod val="50000"/>
                  </a:schemeClr>
                </a:solidFill>
              </a:rPr>
              <a:t>Topoğrafik</a:t>
            </a:r>
            <a:r>
              <a:rPr lang="tr-TR" b="1" dirty="0" smtClean="0">
                <a:solidFill>
                  <a:schemeClr val="accent3">
                    <a:lumMod val="50000"/>
                  </a:schemeClr>
                </a:solidFill>
              </a:rPr>
              <a:t> harita oluşturulur.</a:t>
            </a:r>
          </a:p>
          <a:p>
            <a:pPr marL="342900" indent="-342900">
              <a:buAutoNum type="arabicPeriod"/>
            </a:pPr>
            <a:r>
              <a:rPr lang="tr-TR" b="1" dirty="0" smtClean="0">
                <a:solidFill>
                  <a:schemeClr val="accent2">
                    <a:lumMod val="75000"/>
                  </a:schemeClr>
                </a:solidFill>
              </a:rPr>
              <a:t> Kapalı bir poligon oluşturulur; köşe noktalarından </a:t>
            </a:r>
            <a:r>
              <a:rPr lang="tr-TR" b="1" dirty="0" err="1" smtClean="0">
                <a:solidFill>
                  <a:schemeClr val="accent2">
                    <a:lumMod val="75000"/>
                  </a:schemeClr>
                </a:solidFill>
              </a:rPr>
              <a:t>digitize</a:t>
            </a:r>
            <a:r>
              <a:rPr lang="tr-TR" b="1" dirty="0" smtClean="0">
                <a:solidFill>
                  <a:schemeClr val="accent2">
                    <a:lumMod val="75000"/>
                  </a:schemeClr>
                </a:solidFill>
              </a:rPr>
              <a:t> edilir.</a:t>
            </a:r>
          </a:p>
          <a:p>
            <a:pPr marL="342900" indent="-342900">
              <a:buAutoNum type="arabicPeriod"/>
            </a:pPr>
            <a:r>
              <a:rPr lang="tr-TR" b="1" dirty="0" smtClean="0">
                <a:solidFill>
                  <a:schemeClr val="accent4">
                    <a:lumMod val="75000"/>
                  </a:schemeClr>
                </a:solidFill>
              </a:rPr>
              <a:t>Poligon.</a:t>
            </a:r>
            <a:r>
              <a:rPr lang="tr-TR" b="1" dirty="0" err="1" smtClean="0">
                <a:solidFill>
                  <a:schemeClr val="accent4">
                    <a:lumMod val="75000"/>
                  </a:schemeClr>
                </a:solidFill>
              </a:rPr>
              <a:t>bln</a:t>
            </a:r>
            <a:r>
              <a:rPr lang="tr-TR" b="1" dirty="0" smtClean="0">
                <a:solidFill>
                  <a:schemeClr val="accent4">
                    <a:lumMod val="75000"/>
                  </a:schemeClr>
                </a:solidFill>
              </a:rPr>
              <a:t> olarak kaydedilir.</a:t>
            </a:r>
            <a:endParaRPr lang="tr-TR" b="1" dirty="0">
              <a:solidFill>
                <a:schemeClr val="accent4">
                  <a:lumMod val="75000"/>
                </a:schemeClr>
              </a:solidFill>
            </a:endParaRPr>
          </a:p>
        </p:txBody>
      </p:sp>
      <p:sp>
        <p:nvSpPr>
          <p:cNvPr id="12" name="11 Dikdörtgen"/>
          <p:cNvSpPr/>
          <p:nvPr/>
        </p:nvSpPr>
        <p:spPr>
          <a:xfrm>
            <a:off x="1500166" y="3929066"/>
            <a:ext cx="1785950" cy="1500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4"/>
          <p:cNvSpPr txBox="1"/>
          <p:nvPr/>
        </p:nvSpPr>
        <p:spPr>
          <a:xfrm>
            <a:off x="1571604" y="4071942"/>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pic>
        <p:nvPicPr>
          <p:cNvPr id="1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9256" y="3071810"/>
            <a:ext cx="1914525"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58016" y="3286124"/>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4</a:t>
            </a:r>
            <a:endParaRPr lang="tr-TR" sz="2800" b="1" dirty="0">
              <a:solidFill>
                <a:schemeClr val="accent2">
                  <a:lumMod val="50000"/>
                </a:schemeClr>
              </a:solidFill>
            </a:endParaRPr>
          </a:p>
        </p:txBody>
      </p:sp>
      <p:sp>
        <p:nvSpPr>
          <p:cNvPr id="16" name="15 Dikdörtgen"/>
          <p:cNvSpPr/>
          <p:nvPr/>
        </p:nvSpPr>
        <p:spPr>
          <a:xfrm>
            <a:off x="5429256" y="3143248"/>
            <a:ext cx="428628"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5357818" y="4786322"/>
            <a:ext cx="200026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5143504" y="1000108"/>
            <a:ext cx="3357618" cy="1200329"/>
          </a:xfrm>
          <a:prstGeom prst="rect">
            <a:avLst/>
          </a:prstGeom>
          <a:noFill/>
        </p:spPr>
        <p:txBody>
          <a:bodyPr wrap="square" rtlCol="0">
            <a:spAutoFit/>
          </a:bodyPr>
          <a:lstStyle/>
          <a:p>
            <a:pPr marL="342900" indent="-342900"/>
            <a:r>
              <a:rPr lang="tr-TR" b="1" dirty="0" smtClean="0">
                <a:solidFill>
                  <a:schemeClr val="accent4">
                    <a:lumMod val="75000"/>
                  </a:schemeClr>
                </a:solidFill>
              </a:rPr>
              <a:t>4. </a:t>
            </a:r>
            <a:r>
              <a:rPr lang="tr-TR" b="1" dirty="0" err="1" smtClean="0">
                <a:solidFill>
                  <a:schemeClr val="accent5">
                    <a:lumMod val="75000"/>
                  </a:schemeClr>
                </a:solidFill>
              </a:rPr>
              <a:t>Worksheet</a:t>
            </a:r>
            <a:r>
              <a:rPr lang="tr-TR" b="1" dirty="0" smtClean="0">
                <a:solidFill>
                  <a:schemeClr val="accent5">
                    <a:lumMod val="75000"/>
                  </a:schemeClr>
                </a:solidFill>
              </a:rPr>
              <a:t> çalışma sayfası açılır </a:t>
            </a:r>
            <a:r>
              <a:rPr lang="tr-TR" b="1" dirty="0" smtClean="0">
                <a:solidFill>
                  <a:schemeClr val="accent5">
                    <a:lumMod val="75000"/>
                  </a:schemeClr>
                </a:solidFill>
                <a:sym typeface="Wingdings" pitchFamily="2" charset="2"/>
              </a:rPr>
              <a:t> poligon.</a:t>
            </a:r>
            <a:r>
              <a:rPr lang="tr-TR" b="1" dirty="0" err="1" smtClean="0">
                <a:solidFill>
                  <a:schemeClr val="accent5">
                    <a:lumMod val="75000"/>
                  </a:schemeClr>
                </a:solidFill>
                <a:sym typeface="Wingdings" pitchFamily="2" charset="2"/>
              </a:rPr>
              <a:t>bln</a:t>
            </a:r>
            <a:r>
              <a:rPr lang="tr-TR" b="1" dirty="0" smtClean="0">
                <a:solidFill>
                  <a:schemeClr val="accent5">
                    <a:lumMod val="75000"/>
                  </a:schemeClr>
                </a:solidFill>
                <a:sym typeface="Wingdings" pitchFamily="2" charset="2"/>
              </a:rPr>
              <a:t> çağrılır.</a:t>
            </a:r>
          </a:p>
          <a:p>
            <a:pPr marL="342900" indent="-342900"/>
            <a:r>
              <a:rPr lang="tr-TR" b="1" dirty="0" smtClean="0">
                <a:solidFill>
                  <a:schemeClr val="accent4">
                    <a:lumMod val="75000"/>
                  </a:schemeClr>
                </a:solidFill>
                <a:sym typeface="Wingdings" pitchFamily="2" charset="2"/>
              </a:rPr>
              <a:t>5. </a:t>
            </a:r>
            <a:r>
              <a:rPr lang="tr-TR" b="1" dirty="0" smtClean="0">
                <a:solidFill>
                  <a:schemeClr val="accent6">
                    <a:lumMod val="75000"/>
                  </a:schemeClr>
                </a:solidFill>
                <a:sym typeface="Wingdings" pitchFamily="2" charset="2"/>
              </a:rPr>
              <a:t>Satırdaki 1’in yerine 0 yazılır ve kaydedilir. </a:t>
            </a:r>
            <a:endParaRPr lang="tr-TR" b="1" dirty="0">
              <a:solidFill>
                <a:schemeClr val="accent6">
                  <a:lumMod val="75000"/>
                </a:schemeClr>
              </a:solidFill>
            </a:endParaRPr>
          </a:p>
        </p:txBody>
      </p:sp>
    </p:spTree>
    <p:extLst>
      <p:ext uri="{BB962C8B-B14F-4D97-AF65-F5344CB8AC3E}">
        <p14:creationId xmlns="" xmlns:p14="http://schemas.microsoft.com/office/powerpoint/2010/main" val="418019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6858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rPr>
              <a:t>NEDİR? NE İŞE YARAR?</a:t>
            </a:r>
            <a:endParaRPr lang="tr-TR" sz="3200"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buFont typeface="Wingdings"/>
              <a:buChar char="à"/>
            </a:pPr>
            <a:r>
              <a:rPr lang="tr-TR" sz="2400" dirty="0" smtClean="0">
                <a:solidFill>
                  <a:schemeClr val="tx2">
                    <a:lumMod val="75000"/>
                  </a:schemeClr>
                </a:solidFill>
              </a:rPr>
              <a:t>Corel </a:t>
            </a:r>
            <a:r>
              <a:rPr lang="tr-TR" sz="2400" dirty="0">
                <a:solidFill>
                  <a:schemeClr val="tx2">
                    <a:lumMod val="75000"/>
                  </a:schemeClr>
                </a:solidFill>
              </a:rPr>
              <a:t>Corporation tarafından üretilen </a:t>
            </a:r>
            <a:r>
              <a:rPr lang="tr-TR" sz="2400" b="1" dirty="0">
                <a:solidFill>
                  <a:schemeClr val="tx2">
                    <a:lumMod val="75000"/>
                  </a:schemeClr>
                </a:solidFill>
              </a:rPr>
              <a:t>CorelDRAW</a:t>
            </a:r>
            <a:r>
              <a:rPr lang="tr-TR" sz="2400" dirty="0">
                <a:solidFill>
                  <a:schemeClr val="tx2">
                    <a:lumMod val="75000"/>
                  </a:schemeClr>
                </a:solidFill>
              </a:rPr>
              <a:t> 1989 yılında kullanıcılarla tanışan </a:t>
            </a:r>
            <a:r>
              <a:rPr lang="tr-TR" sz="2400" dirty="0" smtClean="0">
                <a:solidFill>
                  <a:schemeClr val="tx2">
                    <a:lumMod val="75000"/>
                  </a:schemeClr>
                </a:solidFill>
              </a:rPr>
              <a:t>vektörel</a:t>
            </a:r>
            <a:r>
              <a:rPr lang="tr-TR" sz="2400" dirty="0">
                <a:solidFill>
                  <a:schemeClr val="tx2">
                    <a:lumMod val="75000"/>
                  </a:schemeClr>
                </a:solidFill>
              </a:rPr>
              <a:t> tabanlı bir grafik tasarım programıdır, tasarımcıların, grafikerlerin ve profesyonel sanatçıların çalışmaları için tasarlanmıştır. CorelDRAW, CorelDRAW Graphic Suite adını taşıyan grafik yazılımı paketinin bir parçasıdır</a:t>
            </a:r>
            <a:r>
              <a:rPr lang="tr-TR" sz="2400" dirty="0" smtClean="0">
                <a:solidFill>
                  <a:schemeClr val="tx2">
                    <a:lumMod val="75000"/>
                  </a:schemeClr>
                </a:solidFill>
              </a:rPr>
              <a:t>.</a:t>
            </a:r>
          </a:p>
          <a:p>
            <a:pPr>
              <a:buFont typeface="Wingdings"/>
              <a:buChar char="à"/>
            </a:pPr>
            <a:r>
              <a:rPr lang="tr-TR" sz="2400" dirty="0">
                <a:solidFill>
                  <a:schemeClr val="accent2">
                    <a:lumMod val="75000"/>
                  </a:schemeClr>
                </a:solidFill>
              </a:rPr>
              <a:t>CorelDRAW' ın kullanım alanları oldukça geniştir ama ağırlıklı olarak masaüstü yayıncılığı, dijital baskı yapanlar, matbaalar, tekstil firmaları, tabelacılar, açık hava reklamcıları ve reklam tanıtım firmaları kullanır</a:t>
            </a:r>
            <a:r>
              <a:rPr lang="tr-TR" sz="2400" dirty="0" smtClean="0">
                <a:solidFill>
                  <a:schemeClr val="accent2">
                    <a:lumMod val="75000"/>
                  </a:schemeClr>
                </a:solidFill>
              </a:rPr>
              <a:t>.</a:t>
            </a:r>
          </a:p>
          <a:p>
            <a:pPr>
              <a:buFont typeface="Wingdings"/>
              <a:buChar char="à"/>
            </a:pPr>
            <a:r>
              <a:rPr lang="tr-TR" sz="2400" dirty="0">
                <a:solidFill>
                  <a:schemeClr val="accent3">
                    <a:lumMod val="50000"/>
                  </a:schemeClr>
                </a:solidFill>
              </a:rPr>
              <a:t>Jeolojide ise </a:t>
            </a:r>
            <a:r>
              <a:rPr lang="tr-TR" sz="2400" b="1" dirty="0" smtClean="0">
                <a:solidFill>
                  <a:schemeClr val="accent3">
                    <a:lumMod val="50000"/>
                  </a:schemeClr>
                </a:solidFill>
              </a:rPr>
              <a:t>jeolojik </a:t>
            </a:r>
            <a:r>
              <a:rPr lang="tr-TR" sz="2400" b="1" dirty="0">
                <a:solidFill>
                  <a:schemeClr val="accent3">
                    <a:lumMod val="50000"/>
                  </a:schemeClr>
                </a:solidFill>
              </a:rPr>
              <a:t>harita </a:t>
            </a:r>
            <a:r>
              <a:rPr lang="tr-TR" sz="2400" b="1" dirty="0" smtClean="0">
                <a:solidFill>
                  <a:schemeClr val="accent3">
                    <a:lumMod val="50000"/>
                  </a:schemeClr>
                </a:solidFill>
              </a:rPr>
              <a:t>çizimi</a:t>
            </a:r>
            <a:r>
              <a:rPr lang="tr-TR" sz="2400" b="1" dirty="0">
                <a:solidFill>
                  <a:schemeClr val="accent3">
                    <a:lumMod val="50000"/>
                  </a:schemeClr>
                </a:solidFill>
              </a:rPr>
              <a:t>, sondaj logu </a:t>
            </a:r>
            <a:r>
              <a:rPr lang="tr-TR" sz="2400" b="1" dirty="0" smtClean="0">
                <a:solidFill>
                  <a:schemeClr val="accent3">
                    <a:lumMod val="50000"/>
                  </a:schemeClr>
                </a:solidFill>
              </a:rPr>
              <a:t>oluşturma, stratigrafik kesit çizme</a:t>
            </a:r>
            <a:r>
              <a:rPr lang="tr-TR" sz="2400" dirty="0" smtClean="0">
                <a:solidFill>
                  <a:schemeClr val="accent3">
                    <a:lumMod val="50000"/>
                  </a:schemeClr>
                </a:solidFill>
              </a:rPr>
              <a:t> </a:t>
            </a:r>
            <a:r>
              <a:rPr lang="tr-TR" sz="2400" dirty="0">
                <a:solidFill>
                  <a:schemeClr val="accent3">
                    <a:lumMod val="50000"/>
                  </a:schemeClr>
                </a:solidFill>
              </a:rPr>
              <a:t>gibi yerlerde kullanılmaktadır.</a:t>
            </a:r>
            <a:endParaRPr lang="tr-TR" sz="2400" dirty="0" smtClean="0">
              <a:solidFill>
                <a:schemeClr val="accent3">
                  <a:lumMod val="50000"/>
                </a:schemeClr>
              </a:solidFill>
            </a:endParaRPr>
          </a:p>
          <a:p>
            <a:pPr marL="0" indent="0">
              <a:buNone/>
            </a:pPr>
            <a:endParaRPr lang="tr-TR" sz="2400" dirty="0">
              <a:solidFill>
                <a:schemeClr val="accent3">
                  <a:lumMod val="50000"/>
                </a:schemeClr>
              </a:solidFill>
            </a:endParaRPr>
          </a:p>
        </p:txBody>
      </p:sp>
      <p:cxnSp>
        <p:nvCxnSpPr>
          <p:cNvPr id="5" name="Straight Connector 4"/>
          <p:cNvCxnSpPr/>
          <p:nvPr/>
        </p:nvCxnSpPr>
        <p:spPr>
          <a:xfrm>
            <a:off x="0" y="685800"/>
            <a:ext cx="8763000"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162342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l="33333" t="24594" r="33333" b="24874"/>
          <a:stretch/>
        </p:blipFill>
        <p:spPr>
          <a:xfrm>
            <a:off x="2133600" y="2819400"/>
            <a:ext cx="4608512" cy="3770600"/>
          </a:xfrm>
          <a:prstGeom prst="rect">
            <a:avLst/>
          </a:prstGeom>
          <a:ln>
            <a:solidFill>
              <a:schemeClr val="tx1"/>
            </a:solidFill>
          </a:ln>
        </p:spPr>
      </p:pic>
      <p:sp>
        <p:nvSpPr>
          <p:cNvPr id="6" name="Title 1"/>
          <p:cNvSpPr>
            <a:spLocks noGrp="1"/>
          </p:cNvSpPr>
          <p:nvPr>
            <p:ph type="title"/>
          </p:nvPr>
        </p:nvSpPr>
        <p:spPr>
          <a:xfrm>
            <a:off x="0" y="0"/>
            <a:ext cx="2133600" cy="6858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rPr>
              <a:t>BAŞLANGIÇ</a:t>
            </a:r>
            <a:endParaRPr lang="tr-TR" sz="3200" b="1" dirty="0">
              <a:solidFill>
                <a:schemeClr val="accent1">
                  <a:lumMod val="75000"/>
                </a:schemeClr>
              </a:solidFill>
            </a:endParaRPr>
          </a:p>
        </p:txBody>
      </p:sp>
      <p:cxnSp>
        <p:nvCxnSpPr>
          <p:cNvPr id="7" name="Straight Connector 6"/>
          <p:cNvCxnSpPr/>
          <p:nvPr/>
        </p:nvCxnSpPr>
        <p:spPr>
          <a:xfrm>
            <a:off x="0" y="685800"/>
            <a:ext cx="8763000"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3" name="TextBox 2"/>
          <p:cNvSpPr txBox="1"/>
          <p:nvPr/>
        </p:nvSpPr>
        <p:spPr>
          <a:xfrm>
            <a:off x="228600" y="1066800"/>
            <a:ext cx="4038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CorelDraw Programını açtığınızda karşınıza çıkacak olan menüden </a:t>
            </a:r>
            <a:r>
              <a:rPr lang="tr-TR" b="1" dirty="0" smtClean="0"/>
              <a:t>NEW GRAPHIC</a:t>
            </a:r>
            <a:r>
              <a:rPr lang="tr-TR" dirty="0" smtClean="0"/>
              <a:t> komutunu seçilir.</a:t>
            </a:r>
            <a:endParaRPr lang="tr-TR" dirty="0"/>
          </a:p>
        </p:txBody>
      </p:sp>
      <p:sp>
        <p:nvSpPr>
          <p:cNvPr id="9" name="TextBox 8"/>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1092950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t="1" r="76605" b="51413"/>
          <a:stretch/>
        </p:blipFill>
        <p:spPr>
          <a:xfrm>
            <a:off x="689294" y="2667000"/>
            <a:ext cx="3044506" cy="3554919"/>
          </a:xfrm>
          <a:prstGeom prst="rect">
            <a:avLst/>
          </a:prstGeom>
          <a:ln>
            <a:solidFill>
              <a:schemeClr val="tx1"/>
            </a:solidFill>
          </a:ln>
        </p:spPr>
      </p:pic>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l="25000" t="14950" r="46572" b="6695"/>
          <a:stretch/>
        </p:blipFill>
        <p:spPr>
          <a:xfrm>
            <a:off x="5258187" y="2667000"/>
            <a:ext cx="2450411" cy="3612984"/>
          </a:xfrm>
          <a:prstGeom prst="rect">
            <a:avLst/>
          </a:prstGeom>
          <a:ln>
            <a:solidFill>
              <a:schemeClr val="tx1"/>
            </a:solidFill>
          </a:ln>
        </p:spPr>
      </p:pic>
      <p:cxnSp>
        <p:nvCxnSpPr>
          <p:cNvPr id="10" name="Straight Connector 9"/>
          <p:cNvCxnSpPr/>
          <p:nvPr/>
        </p:nvCxnSpPr>
        <p:spPr>
          <a:xfrm flipH="1">
            <a:off x="5597237" y="3498273"/>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97237" y="3505200"/>
            <a:ext cx="0" cy="2120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990600"/>
            <a:ext cx="525087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Bir haritanın CORELDRAW’ da yeniden çizilmesi için öncelikle ham haritanın taramasına (resim dosyasına) ihtiyaç vardır. Bu resim dosyası </a:t>
            </a:r>
            <a:r>
              <a:rPr lang="tr-TR" b="1" dirty="0" smtClean="0"/>
              <a:t>IMPORT</a:t>
            </a:r>
            <a:r>
              <a:rPr lang="tr-TR" dirty="0" smtClean="0"/>
              <a:t> komutu ile çağrılır (</a:t>
            </a:r>
            <a:r>
              <a:rPr lang="tr-TR" b="1" dirty="0" smtClean="0"/>
              <a:t>1</a:t>
            </a:r>
            <a:r>
              <a:rPr lang="tr-TR" dirty="0" smtClean="0"/>
              <a:t>). Ve resim sayfaya yerleştirilir (</a:t>
            </a:r>
            <a:r>
              <a:rPr lang="tr-TR" b="1" dirty="0" smtClean="0"/>
              <a:t>2</a:t>
            </a:r>
            <a:r>
              <a:rPr lang="tr-TR" dirty="0" smtClean="0"/>
              <a:t>).</a:t>
            </a:r>
            <a:endParaRPr lang="en-US" dirty="0"/>
          </a:p>
        </p:txBody>
      </p:sp>
      <p:sp>
        <p:nvSpPr>
          <p:cNvPr id="14" name="Title 1"/>
          <p:cNvSpPr>
            <a:spLocks noGrp="1"/>
          </p:cNvSpPr>
          <p:nvPr>
            <p:ph type="title"/>
          </p:nvPr>
        </p:nvSpPr>
        <p:spPr>
          <a:xfrm>
            <a:off x="0" y="0"/>
            <a:ext cx="3276600" cy="762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latin typeface="+mj-lt"/>
              </a:rPr>
              <a:t>IMPORT KOMUTU</a:t>
            </a:r>
            <a:endParaRPr lang="tr-TR" sz="3200" b="1" dirty="0">
              <a:solidFill>
                <a:schemeClr val="accent1">
                  <a:lumMod val="75000"/>
                </a:schemeClr>
              </a:solidFill>
              <a:latin typeface="+mj-lt"/>
            </a:endParaRPr>
          </a:p>
        </p:txBody>
      </p:sp>
      <p:cxnSp>
        <p:nvCxnSpPr>
          <p:cNvPr id="15" name="Straight Connector 14"/>
          <p:cNvCxnSpPr/>
          <p:nvPr/>
        </p:nvCxnSpPr>
        <p:spPr>
          <a:xfrm>
            <a:off x="0" y="762000"/>
            <a:ext cx="8839200"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3124200" y="26670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6" name="TextBox 15"/>
          <p:cNvSpPr txBox="1"/>
          <p:nvPr/>
        </p:nvSpPr>
        <p:spPr>
          <a:xfrm>
            <a:off x="7064362" y="26670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9" name="TextBox 18"/>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261746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4">
                    <a:lumMod val="50000"/>
                  </a:schemeClr>
                </a:solidFill>
              </a:rPr>
              <a:t>WORD</a:t>
            </a:r>
            <a:endParaRPr lang="tr-TR" dirty="0">
              <a:solidFill>
                <a:schemeClr val="accent4">
                  <a:lumMod val="50000"/>
                </a:schemeClr>
              </a:solidFill>
            </a:endParaRPr>
          </a:p>
        </p:txBody>
      </p:sp>
      <p:sp>
        <p:nvSpPr>
          <p:cNvPr id="3" name="Title 1"/>
          <p:cNvSpPr txBox="1">
            <a:spLocks/>
          </p:cNvSpPr>
          <p:nvPr/>
        </p:nvSpPr>
        <p:spPr>
          <a:xfrm>
            <a:off x="0" y="-24"/>
            <a:ext cx="3286116" cy="785818"/>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400" b="1" dirty="0" smtClean="0">
                <a:solidFill>
                  <a:schemeClr val="accent4">
                    <a:lumMod val="50000"/>
                  </a:schemeClr>
                </a:solidFill>
              </a:rPr>
              <a:t>MICROSOFT OFFICE WORD</a:t>
            </a:r>
            <a:endParaRPr lang="tr-TR" sz="2400" b="1" dirty="0">
              <a:solidFill>
                <a:schemeClr val="accent4">
                  <a:lumMod val="50000"/>
                </a:schemeClr>
              </a:solidFill>
            </a:endParaRPr>
          </a:p>
        </p:txBody>
      </p:sp>
      <p:cxnSp>
        <p:nvCxnSpPr>
          <p:cNvPr id="4" name="Straight Connector 8"/>
          <p:cNvCxnSpPr/>
          <p:nvPr/>
        </p:nvCxnSpPr>
        <p:spPr>
          <a:xfrm>
            <a:off x="0" y="785794"/>
            <a:ext cx="8763000" cy="0"/>
          </a:xfrm>
          <a:prstGeom prst="line">
            <a:avLst/>
          </a:prstGeom>
          <a:ln w="76200">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5" name="4 Metin kutusu"/>
          <p:cNvSpPr txBox="1"/>
          <p:nvPr/>
        </p:nvSpPr>
        <p:spPr>
          <a:xfrm>
            <a:off x="214282" y="928670"/>
            <a:ext cx="378621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tr-TR" dirty="0" smtClean="0">
                <a:solidFill>
                  <a:schemeClr val="bg1"/>
                </a:solidFill>
              </a:rPr>
              <a:t>İyi bir rapor düzeni için kısa yönerge:</a:t>
            </a:r>
            <a:endParaRPr lang="tr-TR" dirty="0">
              <a:solidFill>
                <a:schemeClr val="bg1"/>
              </a:solidFill>
            </a:endParaRPr>
          </a:p>
        </p:txBody>
      </p:sp>
      <p:sp>
        <p:nvSpPr>
          <p:cNvPr id="7" name="6 Metin kutusu"/>
          <p:cNvSpPr txBox="1"/>
          <p:nvPr/>
        </p:nvSpPr>
        <p:spPr>
          <a:xfrm>
            <a:off x="500034" y="1428736"/>
            <a:ext cx="7929618" cy="5355312"/>
          </a:xfrm>
          <a:prstGeom prst="rect">
            <a:avLst/>
          </a:prstGeom>
          <a:noFill/>
        </p:spPr>
        <p:txBody>
          <a:bodyPr wrap="square" rtlCol="0">
            <a:spAutoFit/>
          </a:bodyPr>
          <a:lstStyle/>
          <a:p>
            <a:pPr lvl="0"/>
            <a:r>
              <a:rPr lang="tr-TR" b="1" dirty="0" smtClean="0">
                <a:solidFill>
                  <a:schemeClr val="accent6">
                    <a:lumMod val="75000"/>
                  </a:schemeClr>
                </a:solidFill>
              </a:rPr>
              <a:t>1. Metni yazıp bitirdikten sonra dikkatlice okuyunuz ki hiçbir yazım hatası kalmasın.</a:t>
            </a:r>
            <a:endParaRPr lang="tr-TR" dirty="0" smtClean="0">
              <a:solidFill>
                <a:schemeClr val="accent6">
                  <a:lumMod val="75000"/>
                </a:schemeClr>
              </a:solidFill>
            </a:endParaRPr>
          </a:p>
          <a:p>
            <a:pPr lvl="0"/>
            <a:r>
              <a:rPr lang="tr-TR" b="1" dirty="0" smtClean="0">
                <a:solidFill>
                  <a:schemeClr val="accent5">
                    <a:lumMod val="75000"/>
                  </a:schemeClr>
                </a:solidFill>
              </a:rPr>
              <a:t>2. Noktalama işaretlerinden sonra mutlaka bir boşluk bırakınız.</a:t>
            </a:r>
            <a:endParaRPr lang="tr-TR" dirty="0" smtClean="0">
              <a:solidFill>
                <a:schemeClr val="accent5">
                  <a:lumMod val="75000"/>
                </a:schemeClr>
              </a:solidFill>
            </a:endParaRPr>
          </a:p>
          <a:p>
            <a:pPr lvl="0"/>
            <a:r>
              <a:rPr lang="tr-TR" b="1" dirty="0" smtClean="0">
                <a:solidFill>
                  <a:schemeClr val="accent4">
                    <a:lumMod val="75000"/>
                  </a:schemeClr>
                </a:solidFill>
              </a:rPr>
              <a:t>3. Metin başlıkları içinde bir hiyerarşi kurunuz. 1. Derece başlıklar büyük harfle, 2. derece başlıklar ilk harfleri büyük, 3. derece başlıklar italik (eğik) yazılır. Numaralandırma 1., 1.1., 1.1.1 şeklinde gider.</a:t>
            </a:r>
            <a:endParaRPr lang="tr-TR" dirty="0" smtClean="0">
              <a:solidFill>
                <a:schemeClr val="accent4">
                  <a:lumMod val="75000"/>
                </a:schemeClr>
              </a:solidFill>
            </a:endParaRPr>
          </a:p>
          <a:p>
            <a:pPr lvl="0"/>
            <a:r>
              <a:rPr lang="tr-TR" b="1" dirty="0" smtClean="0">
                <a:solidFill>
                  <a:schemeClr val="accent3">
                    <a:lumMod val="75000"/>
                  </a:schemeClr>
                </a:solidFill>
              </a:rPr>
              <a:t>4. Sayfa kenarlarından uygun boşluklar bırakınız. Bunda cilt payını ve göze hoş görünmeyi ölçü alınız.</a:t>
            </a:r>
            <a:endParaRPr lang="tr-TR" dirty="0" smtClean="0">
              <a:solidFill>
                <a:schemeClr val="accent3">
                  <a:lumMod val="75000"/>
                </a:schemeClr>
              </a:solidFill>
            </a:endParaRPr>
          </a:p>
          <a:p>
            <a:pPr lvl="0"/>
            <a:r>
              <a:rPr lang="tr-TR" b="1" dirty="0" smtClean="0">
                <a:solidFill>
                  <a:schemeClr val="accent2">
                    <a:lumMod val="75000"/>
                  </a:schemeClr>
                </a:solidFill>
              </a:rPr>
              <a:t>5. Şekil ve çizelgeleri metne, metin kutuları içinde yerleştiriniz. Her şeklin açıklaması şekil altında, çizelgenin açıklaması ise çizelge üstüne konulmalıdır.</a:t>
            </a:r>
            <a:endParaRPr lang="tr-TR" dirty="0" smtClean="0">
              <a:solidFill>
                <a:schemeClr val="accent2">
                  <a:lumMod val="75000"/>
                </a:schemeClr>
              </a:solidFill>
            </a:endParaRPr>
          </a:p>
          <a:p>
            <a:pPr lvl="0"/>
            <a:r>
              <a:rPr lang="tr-TR" b="1" dirty="0" smtClean="0">
                <a:solidFill>
                  <a:schemeClr val="accent1">
                    <a:lumMod val="75000"/>
                  </a:schemeClr>
                </a:solidFill>
              </a:rPr>
              <a:t>6. Metni önüne, Kapak sayfası, İçindekiler dizini, Şekiller dizini, Çizelgeler dizini sayfalarını koyunuz.</a:t>
            </a:r>
            <a:endParaRPr lang="tr-TR" dirty="0" smtClean="0">
              <a:solidFill>
                <a:schemeClr val="accent1">
                  <a:lumMod val="75000"/>
                </a:schemeClr>
              </a:solidFill>
            </a:endParaRPr>
          </a:p>
          <a:p>
            <a:pPr lvl="0"/>
            <a:r>
              <a:rPr lang="tr-TR" b="1" dirty="0" smtClean="0">
                <a:solidFill>
                  <a:schemeClr val="tx2">
                    <a:lumMod val="75000"/>
                  </a:schemeClr>
                </a:solidFill>
              </a:rPr>
              <a:t>7. Metni numaralandırınız. Öyle ki, 6’daki metin önü sayfaları i, </a:t>
            </a:r>
            <a:r>
              <a:rPr lang="tr-TR" b="1" dirty="0" err="1" smtClean="0">
                <a:solidFill>
                  <a:schemeClr val="tx2">
                    <a:lumMod val="75000"/>
                  </a:schemeClr>
                </a:solidFill>
              </a:rPr>
              <a:t>ii</a:t>
            </a:r>
            <a:r>
              <a:rPr lang="tr-TR" b="1" dirty="0" smtClean="0">
                <a:solidFill>
                  <a:schemeClr val="tx2">
                    <a:lumMod val="75000"/>
                  </a:schemeClr>
                </a:solidFill>
              </a:rPr>
              <a:t>, </a:t>
            </a:r>
            <a:r>
              <a:rPr lang="tr-TR" b="1" dirty="0" err="1" smtClean="0">
                <a:solidFill>
                  <a:schemeClr val="tx2">
                    <a:lumMod val="75000"/>
                  </a:schemeClr>
                </a:solidFill>
              </a:rPr>
              <a:t>iii</a:t>
            </a:r>
            <a:r>
              <a:rPr lang="tr-TR" b="1" dirty="0" smtClean="0">
                <a:solidFill>
                  <a:schemeClr val="tx2">
                    <a:lumMod val="75000"/>
                  </a:schemeClr>
                </a:solidFill>
              </a:rPr>
              <a:t> şeklinde numaralanırken asıl metin 1, 2, 3 diye numaralanmalıdır.</a:t>
            </a:r>
            <a:endParaRPr lang="tr-TR" dirty="0" smtClean="0">
              <a:solidFill>
                <a:schemeClr val="tx2">
                  <a:lumMod val="75000"/>
                </a:schemeClr>
              </a:solidFill>
            </a:endParaRPr>
          </a:p>
          <a:p>
            <a:pPr lvl="0"/>
            <a:r>
              <a:rPr lang="tr-TR" b="1" dirty="0" smtClean="0">
                <a:solidFill>
                  <a:schemeClr val="bg2">
                    <a:lumMod val="25000"/>
                  </a:schemeClr>
                </a:solidFill>
              </a:rPr>
              <a:t>8. Bütün metin 11 ya da 12 punto büyüklüğünde karakterlerden oluşmalıdır. Ancak çizelgelerde ya da şekillerde yer sorunu varsa daha küçük puntolu harfler kullanılabilir.</a:t>
            </a:r>
            <a:endParaRPr lang="tr-TR" dirty="0" smtClean="0">
              <a:solidFill>
                <a:schemeClr val="bg2">
                  <a:lumMod val="25000"/>
                </a:schemeClr>
              </a:solidFill>
            </a:endParaRPr>
          </a:p>
          <a:p>
            <a:r>
              <a:rPr lang="tr-TR" b="1" dirty="0" smtClean="0"/>
              <a:t>9. İş bittiğinde yaslanıp eserinize bakın. Gerçekten güzel olmuş mu? Estetik mi? Yoksa göze çirkin gelen yerler var mı? </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36750" t="24402" r="32006" b="25885"/>
          <a:stretch/>
        </p:blipFill>
        <p:spPr>
          <a:xfrm>
            <a:off x="533400" y="2668308"/>
            <a:ext cx="3886200" cy="3314695"/>
          </a:xfrm>
          <a:prstGeom prst="rect">
            <a:avLst/>
          </a:prstGeom>
          <a:ln>
            <a:solidFill>
              <a:schemeClr val="tx1"/>
            </a:solidFill>
          </a:ln>
        </p:spPr>
      </p:pic>
      <p:sp>
        <p:nvSpPr>
          <p:cNvPr id="5" name="TextBox 4"/>
          <p:cNvSpPr txBox="1"/>
          <p:nvPr/>
        </p:nvSpPr>
        <p:spPr>
          <a:xfrm>
            <a:off x="169362" y="6047168"/>
            <a:ext cx="4464496" cy="646331"/>
          </a:xfrm>
          <a:prstGeom prst="rect">
            <a:avLst/>
          </a:prstGeom>
          <a:noFill/>
        </p:spPr>
        <p:txBody>
          <a:bodyPr wrap="square" rtlCol="0">
            <a:spAutoFit/>
          </a:bodyPr>
          <a:lstStyle/>
          <a:p>
            <a:pPr algn="ctr"/>
            <a:r>
              <a:rPr lang="tr-TR" b="1" dirty="0" smtClean="0"/>
              <a:t>Haritaya sağ tıklanır </a:t>
            </a:r>
            <a:r>
              <a:rPr lang="tr-TR" b="1" dirty="0" smtClean="0">
                <a:sym typeface="Wingdings" pitchFamily="2" charset="2"/>
              </a:rPr>
              <a:t> Lock Object komutu verilir.</a:t>
            </a:r>
            <a:endParaRPr lang="tr-TR" b="1" dirty="0"/>
          </a:p>
        </p:txBody>
      </p:sp>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l="21996" r="47727" b="69725"/>
          <a:stretch/>
        </p:blipFill>
        <p:spPr>
          <a:xfrm>
            <a:off x="4987637" y="2971800"/>
            <a:ext cx="3846453" cy="2053470"/>
          </a:xfrm>
          <a:prstGeom prst="rect">
            <a:avLst/>
          </a:prstGeom>
          <a:ln>
            <a:solidFill>
              <a:schemeClr val="tx1"/>
            </a:solidFill>
          </a:ln>
        </p:spPr>
      </p:pic>
      <p:sp>
        <p:nvSpPr>
          <p:cNvPr id="7" name="TextBox 6"/>
          <p:cNvSpPr txBox="1"/>
          <p:nvPr/>
        </p:nvSpPr>
        <p:spPr>
          <a:xfrm>
            <a:off x="4987638" y="5278949"/>
            <a:ext cx="3846452" cy="369332"/>
          </a:xfrm>
          <a:prstGeom prst="rect">
            <a:avLst/>
          </a:prstGeom>
          <a:noFill/>
        </p:spPr>
        <p:txBody>
          <a:bodyPr wrap="square" rtlCol="0">
            <a:spAutoFit/>
          </a:bodyPr>
          <a:lstStyle/>
          <a:p>
            <a:pPr algn="ctr"/>
            <a:r>
              <a:rPr lang="tr-TR" b="1" dirty="0" smtClean="0">
                <a:sym typeface="Wingdings" pitchFamily="2" charset="2"/>
              </a:rPr>
              <a:t>Tools Menüsü  Object Manager </a:t>
            </a:r>
          </a:p>
        </p:txBody>
      </p:sp>
      <p:sp>
        <p:nvSpPr>
          <p:cNvPr id="8" name="TextBox 7"/>
          <p:cNvSpPr txBox="1"/>
          <p:nvPr/>
        </p:nvSpPr>
        <p:spPr>
          <a:xfrm>
            <a:off x="533400" y="1219200"/>
            <a:ext cx="410045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Çizim süresince ham haritanın yerinden kımıldamaması önemlidir. Bunun için ham harita (resim dosyası) kilitlenir (</a:t>
            </a:r>
            <a:r>
              <a:rPr lang="tr-TR" b="1" dirty="0" smtClean="0"/>
              <a:t>1</a:t>
            </a:r>
            <a:r>
              <a:rPr lang="tr-TR" dirty="0" smtClean="0"/>
              <a:t>).</a:t>
            </a:r>
            <a:endParaRPr lang="en-US" dirty="0"/>
          </a:p>
        </p:txBody>
      </p:sp>
      <p:sp>
        <p:nvSpPr>
          <p:cNvPr id="9" name="Title 1"/>
          <p:cNvSpPr>
            <a:spLocks noGrp="1"/>
          </p:cNvSpPr>
          <p:nvPr>
            <p:ph type="title"/>
          </p:nvPr>
        </p:nvSpPr>
        <p:spPr>
          <a:xfrm>
            <a:off x="0" y="0"/>
            <a:ext cx="4191000" cy="9906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latin typeface="+mj-lt"/>
              </a:rPr>
              <a:t>LOCK OBJECT &amp; OBJECT MANAGER</a:t>
            </a:r>
            <a:endParaRPr lang="tr-TR" sz="3200" b="1" dirty="0">
              <a:solidFill>
                <a:schemeClr val="accent1">
                  <a:lumMod val="75000"/>
                </a:schemeClr>
              </a:solidFill>
              <a:latin typeface="+mj-lt"/>
            </a:endParaRPr>
          </a:p>
        </p:txBody>
      </p:sp>
      <p:cxnSp>
        <p:nvCxnSpPr>
          <p:cNvPr id="10" name="Straight Connector 9"/>
          <p:cNvCxnSpPr/>
          <p:nvPr/>
        </p:nvCxnSpPr>
        <p:spPr>
          <a:xfrm>
            <a:off x="0" y="990600"/>
            <a:ext cx="8834089"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3810000" y="2668308"/>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2" name="TextBox 11"/>
          <p:cNvSpPr txBox="1"/>
          <p:nvPr/>
        </p:nvSpPr>
        <p:spPr>
          <a:xfrm>
            <a:off x="8224490" y="29718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3" name="TextBox 12"/>
          <p:cNvSpPr txBox="1"/>
          <p:nvPr/>
        </p:nvSpPr>
        <p:spPr>
          <a:xfrm>
            <a:off x="4987637" y="1219200"/>
            <a:ext cx="36306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Object Manager çizim sırasında yapılan işlemleri kontrol etmede kolaylık sağlayan bir menüdür (</a:t>
            </a:r>
            <a:r>
              <a:rPr lang="tr-TR" b="1" dirty="0" smtClean="0"/>
              <a:t>2</a:t>
            </a:r>
            <a:r>
              <a:rPr lang="tr-TR" dirty="0" smtClean="0"/>
              <a:t>).</a:t>
            </a:r>
            <a:endParaRPr lang="tr-TR" dirty="0"/>
          </a:p>
        </p:txBody>
      </p:sp>
      <p:sp>
        <p:nvSpPr>
          <p:cNvPr id="15" name="TextBox 14"/>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3585834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l="74697" r="-2326" b="44905"/>
          <a:stretch/>
        </p:blipFill>
        <p:spPr>
          <a:xfrm>
            <a:off x="533400" y="2684307"/>
            <a:ext cx="3707568" cy="3960440"/>
          </a:xfrm>
          <a:prstGeom prst="rect">
            <a:avLst/>
          </a:prstGeom>
          <a:ln>
            <a:solidFill>
              <a:schemeClr val="tx1"/>
            </a:solidFill>
          </a:ln>
        </p:spPr>
      </p:pic>
      <p:sp>
        <p:nvSpPr>
          <p:cNvPr id="8" name="Rectangle 7"/>
          <p:cNvSpPr/>
          <p:nvPr/>
        </p:nvSpPr>
        <p:spPr>
          <a:xfrm>
            <a:off x="1828800" y="4419600"/>
            <a:ext cx="1800200"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l="76592" t="16261" b="45935"/>
          <a:stretch/>
        </p:blipFill>
        <p:spPr>
          <a:xfrm>
            <a:off x="5410200" y="2745265"/>
            <a:ext cx="3486650" cy="3047118"/>
          </a:xfrm>
          <a:prstGeom prst="rect">
            <a:avLst/>
          </a:prstGeom>
          <a:ln>
            <a:solidFill>
              <a:schemeClr val="tx1"/>
            </a:solidFill>
          </a:ln>
        </p:spPr>
      </p:pic>
      <p:sp>
        <p:nvSpPr>
          <p:cNvPr id="7" name="TextBox 6"/>
          <p:cNvSpPr txBox="1"/>
          <p:nvPr/>
        </p:nvSpPr>
        <p:spPr>
          <a:xfrm>
            <a:off x="304800" y="990600"/>
            <a:ext cx="4191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Benzer özellikteki nesneler (formasyonlar, faylar, akarsular vb.) layer (katman) adı verilen ayrı gruplara yerleştirilir. Yeni bir katman yaratılabilir ya da varolanın adı değiştirilebilir.</a:t>
            </a:r>
            <a:endParaRPr lang="en-US" dirty="0"/>
          </a:p>
        </p:txBody>
      </p:sp>
      <p:sp>
        <p:nvSpPr>
          <p:cNvPr id="12" name="Title 1"/>
          <p:cNvSpPr>
            <a:spLocks noGrp="1"/>
          </p:cNvSpPr>
          <p:nvPr>
            <p:ph type="title"/>
          </p:nvPr>
        </p:nvSpPr>
        <p:spPr>
          <a:xfrm>
            <a:off x="-20782" y="0"/>
            <a:ext cx="3297382" cy="762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rPr>
              <a:t>LAYER (KATMAN)</a:t>
            </a:r>
            <a:endParaRPr lang="tr-TR" sz="3200" b="1" dirty="0">
              <a:solidFill>
                <a:schemeClr val="accent1">
                  <a:lumMod val="75000"/>
                </a:schemeClr>
              </a:solidFill>
            </a:endParaRPr>
          </a:p>
        </p:txBody>
      </p:sp>
      <p:cxnSp>
        <p:nvCxnSpPr>
          <p:cNvPr id="13" name="Straight Connector 12"/>
          <p:cNvCxnSpPr/>
          <p:nvPr/>
        </p:nvCxnSpPr>
        <p:spPr>
          <a:xfrm>
            <a:off x="-23014" y="7620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3631368" y="2684307"/>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6" name="TextBox 15"/>
          <p:cNvSpPr txBox="1"/>
          <p:nvPr/>
        </p:nvSpPr>
        <p:spPr>
          <a:xfrm>
            <a:off x="8252614" y="2745265"/>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8" name="TextBox 17"/>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319855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l="76293" t="13655" b="46519"/>
          <a:stretch/>
        </p:blipFill>
        <p:spPr>
          <a:xfrm>
            <a:off x="424754" y="2606025"/>
            <a:ext cx="3860681" cy="3528392"/>
          </a:xfrm>
          <a:prstGeom prst="rect">
            <a:avLst/>
          </a:prstGeom>
          <a:ln>
            <a:solidFill>
              <a:schemeClr val="tx1"/>
            </a:solidFill>
          </a:ln>
        </p:spPr>
      </p:pic>
      <p:sp>
        <p:nvSpPr>
          <p:cNvPr id="7" name="Title 1"/>
          <p:cNvSpPr>
            <a:spLocks noGrp="1"/>
          </p:cNvSpPr>
          <p:nvPr>
            <p:ph type="title"/>
          </p:nvPr>
        </p:nvSpPr>
        <p:spPr>
          <a:xfrm>
            <a:off x="0" y="0"/>
            <a:ext cx="3581400" cy="762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latin typeface="+mj-lt"/>
              </a:rPr>
              <a:t>YENİ LAYER EKLEME</a:t>
            </a:r>
            <a:endParaRPr lang="tr-TR" sz="3200" b="1" dirty="0">
              <a:solidFill>
                <a:schemeClr val="accent1">
                  <a:lumMod val="75000"/>
                </a:schemeClr>
              </a:solidFill>
              <a:latin typeface="+mj-lt"/>
            </a:endParaRPr>
          </a:p>
        </p:txBody>
      </p:sp>
      <p:cxnSp>
        <p:nvCxnSpPr>
          <p:cNvPr id="8" name="Straight Connector 7"/>
          <p:cNvCxnSpPr/>
          <p:nvPr/>
        </p:nvCxnSpPr>
        <p:spPr>
          <a:xfrm>
            <a:off x="-23014" y="7620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381000" y="990600"/>
            <a:ext cx="43434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Çalışmalarınızda her yeni işlemde farklı bir layer oluşturmanız önemlidir. Bunun için iki farklı komut vardır (1 veya 2). </a:t>
            </a:r>
          </a:p>
          <a:p>
            <a:r>
              <a:rPr lang="tr-TR" dirty="0" smtClean="0"/>
              <a:t>Hangi layer içinde işlem yapıyorsanız o layer isminin yanındaki kutucuk kırmızı olur. </a:t>
            </a:r>
            <a:endParaRPr lang="tr-TR"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2606025"/>
            <a:ext cx="2973258" cy="35283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553200" y="3200400"/>
            <a:ext cx="190645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3675835" y="2603028"/>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5" name="TextBox 14"/>
          <p:cNvSpPr txBox="1"/>
          <p:nvPr/>
        </p:nvSpPr>
        <p:spPr>
          <a:xfrm>
            <a:off x="7848600" y="25908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3" name="TextBox 12"/>
          <p:cNvSpPr txBox="1"/>
          <p:nvPr/>
        </p:nvSpPr>
        <p:spPr>
          <a:xfrm>
            <a:off x="457200" y="6248400"/>
            <a:ext cx="3798493" cy="369332"/>
          </a:xfrm>
          <a:prstGeom prst="rect">
            <a:avLst/>
          </a:prstGeom>
          <a:noFill/>
        </p:spPr>
        <p:txBody>
          <a:bodyPr wrap="square" rtlCol="0">
            <a:spAutoFit/>
          </a:bodyPr>
          <a:lstStyle/>
          <a:p>
            <a:r>
              <a:rPr lang="tr-TR" dirty="0" smtClean="0"/>
              <a:t>1- New Layer komutu ile layer ekleme</a:t>
            </a:r>
            <a:endParaRPr lang="tr-TR" dirty="0"/>
          </a:p>
        </p:txBody>
      </p:sp>
      <p:sp>
        <p:nvSpPr>
          <p:cNvPr id="16" name="TextBox 15"/>
          <p:cNvSpPr txBox="1"/>
          <p:nvPr/>
        </p:nvSpPr>
        <p:spPr>
          <a:xfrm>
            <a:off x="5181600" y="6172200"/>
            <a:ext cx="3657600" cy="646331"/>
          </a:xfrm>
          <a:prstGeom prst="rect">
            <a:avLst/>
          </a:prstGeom>
          <a:noFill/>
        </p:spPr>
        <p:txBody>
          <a:bodyPr wrap="square" rtlCol="0">
            <a:spAutoFit/>
          </a:bodyPr>
          <a:lstStyle/>
          <a:p>
            <a:r>
              <a:rPr lang="tr-TR" dirty="0" smtClean="0"/>
              <a:t>2- Boşluğa sağ tıklayıp New Layer komutu ile layer ekleme</a:t>
            </a:r>
            <a:endParaRPr lang="tr-TR" dirty="0"/>
          </a:p>
        </p:txBody>
      </p:sp>
      <p:sp>
        <p:nvSpPr>
          <p:cNvPr id="18" name="TextBox 17"/>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97428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t="12862" r="51212" b="11730"/>
          <a:stretch/>
        </p:blipFill>
        <p:spPr>
          <a:xfrm>
            <a:off x="228600" y="2604507"/>
            <a:ext cx="4210715" cy="3491493"/>
          </a:xfrm>
          <a:prstGeom prst="rect">
            <a:avLst/>
          </a:prstGeom>
          <a:ln>
            <a:solidFill>
              <a:schemeClr val="tx1"/>
            </a:solidFill>
          </a:ln>
        </p:spPr>
      </p:pic>
      <p:sp>
        <p:nvSpPr>
          <p:cNvPr id="5" name="TextBox 4"/>
          <p:cNvSpPr txBox="1"/>
          <p:nvPr/>
        </p:nvSpPr>
        <p:spPr>
          <a:xfrm>
            <a:off x="5076056" y="3205877"/>
            <a:ext cx="3168352" cy="2585323"/>
          </a:xfrm>
          <a:prstGeom prst="rect">
            <a:avLst/>
          </a:prstGeom>
          <a:noFill/>
        </p:spPr>
        <p:txBody>
          <a:bodyPr wrap="square" rtlCol="0">
            <a:spAutoFit/>
          </a:bodyPr>
          <a:lstStyle/>
          <a:p>
            <a:pPr marL="285750" indent="-285750">
              <a:buFont typeface="Wingdings" pitchFamily="2" charset="2"/>
              <a:buChar char="ü"/>
            </a:pPr>
            <a:r>
              <a:rPr lang="tr-TR" dirty="0" smtClean="0"/>
              <a:t>Kesikli çizgiler ile gösterilmiş yerlerden (Cetvel) mouse’un sol tuşu ile tutup istediğiniz yere sürükleyip bırakınız, klavuz çizgi oluşacaktır.</a:t>
            </a:r>
          </a:p>
          <a:p>
            <a:pPr marL="285750" indent="-285750">
              <a:buFont typeface="Wingdings" pitchFamily="2" charset="2"/>
              <a:buChar char="ü"/>
            </a:pPr>
            <a:r>
              <a:rPr lang="tr-TR" dirty="0" smtClean="0"/>
              <a:t>Bu işleme başlamadan önce Guidelines veya Kılavuz çizgiler adında yeni bir layer açmayı unutmayınız.</a:t>
            </a:r>
          </a:p>
        </p:txBody>
      </p:sp>
      <p:cxnSp>
        <p:nvCxnSpPr>
          <p:cNvPr id="7" name="Straight Connector 6"/>
          <p:cNvCxnSpPr/>
          <p:nvPr/>
        </p:nvCxnSpPr>
        <p:spPr>
          <a:xfrm>
            <a:off x="550883" y="2820532"/>
            <a:ext cx="3672408" cy="0"/>
          </a:xfrm>
          <a:prstGeom prst="line">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550883" y="2820532"/>
            <a:ext cx="0" cy="3096344"/>
          </a:xfrm>
          <a:prstGeom prst="line">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17" name="Curved Connector 16"/>
          <p:cNvCxnSpPr/>
          <p:nvPr/>
        </p:nvCxnSpPr>
        <p:spPr>
          <a:xfrm flipV="1">
            <a:off x="3863251" y="2343329"/>
            <a:ext cx="1584176" cy="1209035"/>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10200" y="2133600"/>
            <a:ext cx="1600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Guideline (Kılavuz Çizgisi)</a:t>
            </a:r>
            <a:endParaRPr lang="tr-TR" dirty="0"/>
          </a:p>
        </p:txBody>
      </p:sp>
      <p:sp>
        <p:nvSpPr>
          <p:cNvPr id="11" name="TextBox 10"/>
          <p:cNvSpPr txBox="1"/>
          <p:nvPr/>
        </p:nvSpPr>
        <p:spPr>
          <a:xfrm>
            <a:off x="381000" y="1143000"/>
            <a:ext cx="4419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Çizim sırasında klavuz çizgilerin kullanımı çok büyük kolaylık sağlar. Böylece nesneleri kolayca hizalayabilir ve mesafeyi daha kolay ölçebilirsiniz.</a:t>
            </a:r>
            <a:endParaRPr lang="en-US" dirty="0"/>
          </a:p>
        </p:txBody>
      </p:sp>
      <p:sp>
        <p:nvSpPr>
          <p:cNvPr id="19" name="Title 1"/>
          <p:cNvSpPr>
            <a:spLocks noGrp="1"/>
          </p:cNvSpPr>
          <p:nvPr>
            <p:ph type="title"/>
          </p:nvPr>
        </p:nvSpPr>
        <p:spPr>
          <a:xfrm>
            <a:off x="1" y="0"/>
            <a:ext cx="3276600" cy="9906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3200" b="1" dirty="0" smtClean="0">
                <a:solidFill>
                  <a:schemeClr val="accent1">
                    <a:lumMod val="75000"/>
                  </a:schemeClr>
                </a:solidFill>
                <a:latin typeface="+mj-lt"/>
              </a:rPr>
              <a:t>KILAVUZ ÇİZGİLER (GUIDELINES)</a:t>
            </a:r>
            <a:endParaRPr lang="tr-TR" sz="3200" b="1" dirty="0">
              <a:solidFill>
                <a:schemeClr val="accent1">
                  <a:lumMod val="75000"/>
                </a:schemeClr>
              </a:solidFill>
              <a:latin typeface="+mj-lt"/>
            </a:endParaRPr>
          </a:p>
        </p:txBody>
      </p:sp>
      <p:cxnSp>
        <p:nvCxnSpPr>
          <p:cNvPr id="20" name="Straight Connector 19"/>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2668982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436" y="2765057"/>
            <a:ext cx="2514364" cy="394054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2696" y="5867400"/>
            <a:ext cx="2736304" cy="22860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4572000" y="3122474"/>
            <a:ext cx="3816424" cy="1754326"/>
          </a:xfrm>
          <a:prstGeom prst="rect">
            <a:avLst/>
          </a:prstGeom>
          <a:noFill/>
        </p:spPr>
        <p:txBody>
          <a:bodyPr wrap="square" rtlCol="0">
            <a:spAutoFit/>
          </a:bodyPr>
          <a:lstStyle/>
          <a:p>
            <a:r>
              <a:rPr lang="tr-TR" dirty="0" smtClean="0"/>
              <a:t>Kılavuz çizgileri ile tablo sınırları oluşturduktan sonra </a:t>
            </a:r>
          </a:p>
          <a:p>
            <a:endParaRPr lang="tr-TR" dirty="0">
              <a:sym typeface="Wingdings" pitchFamily="2" charset="2"/>
            </a:endParaRPr>
          </a:p>
          <a:p>
            <a:pPr marL="285750" indent="-285750">
              <a:buFont typeface="Wingdings" pitchFamily="2" charset="2"/>
              <a:buChar char="ü"/>
            </a:pPr>
            <a:r>
              <a:rPr lang="tr-TR" dirty="0" smtClean="0">
                <a:sym typeface="Wingdings" pitchFamily="2" charset="2"/>
              </a:rPr>
              <a:t>View  Snap to Guidelines işaretlenir.</a:t>
            </a:r>
          </a:p>
          <a:p>
            <a:endParaRPr lang="tr-TR" dirty="0" smtClean="0">
              <a:sym typeface="Wingdings" pitchFamily="2" charset="2"/>
            </a:endParaRPr>
          </a:p>
        </p:txBody>
      </p:sp>
      <p:sp>
        <p:nvSpPr>
          <p:cNvPr id="6" name="Title 1"/>
          <p:cNvSpPr txBox="1">
            <a:spLocks/>
          </p:cNvSpPr>
          <p:nvPr/>
        </p:nvSpPr>
        <p:spPr>
          <a:xfrm>
            <a:off x="0" y="0"/>
            <a:ext cx="5760132"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SNAP TO GUIDELINES KOMUTU &amp; TABLOLARI OLUŞTURMA</a:t>
            </a:r>
            <a:endParaRPr lang="tr-TR" sz="3200" b="1" dirty="0">
              <a:solidFill>
                <a:schemeClr val="accent1">
                  <a:lumMod val="75000"/>
                </a:schemeClr>
              </a:solidFill>
              <a:latin typeface="+mj-lt"/>
            </a:endParaRPr>
          </a:p>
        </p:txBody>
      </p:sp>
      <p:cxnSp>
        <p:nvCxnSpPr>
          <p:cNvPr id="8" name="Straight Connector 7"/>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381000" y="1143000"/>
            <a:ext cx="44958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Snap to guidelines komutu tablo çiziminde kolaylık sağlayan bir komuttur. Bu komutu verdiğinizde çizdiğiniz şekiller daha önce oluşturulan kılavuz çizgilerine bitişik halde oluşturulacaktır. </a:t>
            </a:r>
            <a:endParaRPr lang="tr-TR" dirty="0"/>
          </a:p>
        </p:txBody>
      </p:sp>
      <p:sp>
        <p:nvSpPr>
          <p:cNvPr id="10" name="TextBox 9"/>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513689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2950" r="81667" b="45084"/>
          <a:stretch/>
        </p:blipFill>
        <p:spPr>
          <a:xfrm>
            <a:off x="1142526" y="2590800"/>
            <a:ext cx="2242860" cy="3429000"/>
          </a:xfrm>
          <a:prstGeom prst="rect">
            <a:avLst/>
          </a:prstGeom>
          <a:ln>
            <a:solidFill>
              <a:schemeClr val="tx1"/>
            </a:solidFill>
          </a:ln>
        </p:spPr>
      </p:pic>
      <p:sp>
        <p:nvSpPr>
          <p:cNvPr id="6" name="Title 1"/>
          <p:cNvSpPr txBox="1">
            <a:spLocks/>
          </p:cNvSpPr>
          <p:nvPr/>
        </p:nvSpPr>
        <p:spPr>
          <a:xfrm>
            <a:off x="0" y="0"/>
            <a:ext cx="4953000"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ÇİZGİ VE POLİGON ÇİZİMİNDE «BEZİER» MODU</a:t>
            </a:r>
            <a:endParaRPr lang="tr-TR" sz="3200" b="1" dirty="0">
              <a:solidFill>
                <a:schemeClr val="accent1">
                  <a:lumMod val="75000"/>
                </a:schemeClr>
              </a:solidFill>
              <a:latin typeface="+mj-lt"/>
            </a:endParaRPr>
          </a:p>
        </p:txBody>
      </p:sp>
      <p:cxnSp>
        <p:nvCxnSpPr>
          <p:cNvPr id="7" name="Straight Connector 6"/>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228600" y="1238071"/>
            <a:ext cx="3962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CorelDRAW’ da çizim yapılırken Bezier Modu kullanılacaktır. Bezier Modu ile kapalı poligonlar oluşturarak istenilen alanların çizimi yapılabilir.  </a:t>
            </a:r>
            <a:endParaRPr lang="tr-TR" dirty="0"/>
          </a:p>
        </p:txBody>
      </p:sp>
      <p:pic>
        <p:nvPicPr>
          <p:cNvPr id="9" name="Picture 8"/>
          <p:cNvPicPr>
            <a:picLocks noChangeAspect="1"/>
          </p:cNvPicPr>
          <p:nvPr/>
        </p:nvPicPr>
        <p:blipFill rotWithShape="1">
          <a:blip r:embed="rId3">
            <a:extLst>
              <a:ext uri="{28A0092B-C50C-407E-A947-70E740481C1C}">
                <a14:useLocalDpi xmlns="" xmlns:a14="http://schemas.microsoft.com/office/drawing/2010/main" val="0"/>
              </a:ext>
            </a:extLst>
          </a:blip>
          <a:srcRect r="57715" b="7212"/>
          <a:stretch/>
        </p:blipFill>
        <p:spPr>
          <a:xfrm>
            <a:off x="5501544" y="2438400"/>
            <a:ext cx="2052128" cy="3581400"/>
          </a:xfrm>
          <a:prstGeom prst="rect">
            <a:avLst/>
          </a:prstGeom>
          <a:ln>
            <a:solidFill>
              <a:schemeClr val="tx1"/>
            </a:solidFill>
          </a:ln>
        </p:spPr>
      </p:pic>
      <p:sp>
        <p:nvSpPr>
          <p:cNvPr id="10" name="TextBox 9"/>
          <p:cNvSpPr txBox="1"/>
          <p:nvPr/>
        </p:nvSpPr>
        <p:spPr>
          <a:xfrm>
            <a:off x="2775786" y="25908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1" name="TextBox 10"/>
          <p:cNvSpPr txBox="1"/>
          <p:nvPr/>
        </p:nvSpPr>
        <p:spPr>
          <a:xfrm>
            <a:off x="5501544" y="24384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2" name="TextBox 11"/>
          <p:cNvSpPr txBox="1"/>
          <p:nvPr/>
        </p:nvSpPr>
        <p:spPr>
          <a:xfrm>
            <a:off x="881814" y="6172200"/>
            <a:ext cx="2851986" cy="369332"/>
          </a:xfrm>
          <a:prstGeom prst="rect">
            <a:avLst/>
          </a:prstGeom>
          <a:noFill/>
        </p:spPr>
        <p:txBody>
          <a:bodyPr wrap="square" rtlCol="0">
            <a:spAutoFit/>
          </a:bodyPr>
          <a:lstStyle/>
          <a:p>
            <a:pPr algn="ctr"/>
            <a:r>
              <a:rPr lang="tr-TR" dirty="0" smtClean="0"/>
              <a:t>1- Bezier Tool seçilir. </a:t>
            </a:r>
            <a:endParaRPr lang="tr-TR" dirty="0"/>
          </a:p>
        </p:txBody>
      </p:sp>
      <p:sp>
        <p:nvSpPr>
          <p:cNvPr id="13" name="TextBox 12"/>
          <p:cNvSpPr txBox="1"/>
          <p:nvPr/>
        </p:nvSpPr>
        <p:spPr>
          <a:xfrm>
            <a:off x="4953000" y="6096000"/>
            <a:ext cx="3200400" cy="646331"/>
          </a:xfrm>
          <a:prstGeom prst="rect">
            <a:avLst/>
          </a:prstGeom>
          <a:noFill/>
        </p:spPr>
        <p:txBody>
          <a:bodyPr wrap="square" rtlCol="0">
            <a:spAutoFit/>
          </a:bodyPr>
          <a:lstStyle/>
          <a:p>
            <a:pPr algn="ctr"/>
            <a:r>
              <a:rPr lang="tr-TR" dirty="0" smtClean="0"/>
              <a:t>2- Formasyonların sınırları üzerinden geçilir.</a:t>
            </a:r>
            <a:endParaRPr lang="tr-TR" dirty="0"/>
          </a:p>
        </p:txBody>
      </p:sp>
      <p:sp>
        <p:nvSpPr>
          <p:cNvPr id="14" name="TextBox 13"/>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941099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t="9086" r="40151" b="25399"/>
          <a:stretch/>
        </p:blipFill>
        <p:spPr>
          <a:xfrm>
            <a:off x="228600" y="3124199"/>
            <a:ext cx="5105400" cy="3011902"/>
          </a:xfrm>
          <a:prstGeom prst="rect">
            <a:avLst/>
          </a:prstGeom>
          <a:ln>
            <a:solidFill>
              <a:schemeClr val="tx1"/>
            </a:solidFill>
          </a:ln>
        </p:spPr>
      </p:pic>
      <p:sp>
        <p:nvSpPr>
          <p:cNvPr id="9" name="TextBox 8"/>
          <p:cNvSpPr txBox="1"/>
          <p:nvPr/>
        </p:nvSpPr>
        <p:spPr>
          <a:xfrm>
            <a:off x="5334000" y="3170872"/>
            <a:ext cx="3744416" cy="1754326"/>
          </a:xfrm>
          <a:prstGeom prst="rect">
            <a:avLst/>
          </a:prstGeom>
          <a:noFill/>
        </p:spPr>
        <p:txBody>
          <a:bodyPr wrap="square" rtlCol="0">
            <a:spAutoFit/>
          </a:bodyPr>
          <a:lstStyle/>
          <a:p>
            <a:r>
              <a:rPr lang="tr-TR" dirty="0" smtClean="0"/>
              <a:t>Kapalı alanı oluşturduktan sonraki adımlar:</a:t>
            </a:r>
          </a:p>
          <a:p>
            <a:pPr marL="342900" indent="-342900">
              <a:buAutoNum type="arabicPeriod"/>
            </a:pPr>
            <a:r>
              <a:rPr lang="tr-TR" dirty="0" smtClean="0"/>
              <a:t>Shape Tool seçilir</a:t>
            </a:r>
          </a:p>
          <a:p>
            <a:pPr marL="342900" indent="-342900">
              <a:buAutoNum type="arabicPeriod"/>
            </a:pPr>
            <a:r>
              <a:rPr lang="tr-TR" dirty="0" smtClean="0"/>
              <a:t>Kapalı alan taranır.</a:t>
            </a:r>
          </a:p>
          <a:p>
            <a:pPr marL="342900" indent="-342900">
              <a:buAutoNum type="arabicPeriod"/>
            </a:pPr>
            <a:r>
              <a:rPr lang="tr-TR" dirty="0" smtClean="0"/>
              <a:t>Convert line to curve komutu</a:t>
            </a:r>
          </a:p>
          <a:p>
            <a:pPr marL="342900" indent="-342900">
              <a:buAutoNum type="arabicPeriod"/>
            </a:pPr>
            <a:r>
              <a:rPr lang="tr-TR" dirty="0" smtClean="0"/>
              <a:t>Make node smooth komutu</a:t>
            </a:r>
          </a:p>
        </p:txBody>
      </p:sp>
      <p:sp>
        <p:nvSpPr>
          <p:cNvPr id="10" name="Title 1"/>
          <p:cNvSpPr txBox="1">
            <a:spLocks/>
          </p:cNvSpPr>
          <p:nvPr/>
        </p:nvSpPr>
        <p:spPr>
          <a:xfrm>
            <a:off x="0" y="0"/>
            <a:ext cx="3124200"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ÇİZGİLERİN YUMUŞATILMASI</a:t>
            </a:r>
            <a:endParaRPr lang="tr-TR" sz="3200" b="1" dirty="0">
              <a:solidFill>
                <a:schemeClr val="accent1">
                  <a:lumMod val="75000"/>
                </a:schemeClr>
              </a:solidFill>
              <a:latin typeface="+mj-lt"/>
            </a:endParaRPr>
          </a:p>
        </p:txBody>
      </p:sp>
      <p:cxnSp>
        <p:nvCxnSpPr>
          <p:cNvPr id="11" name="Straight Connector 10"/>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228600" y="1141274"/>
            <a:ext cx="41910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Bezier Modu ile kapalı poligonlar oluşturulduktan sonra çizgilerin Curve ve Smooth komutu ile düzeltilmesi ve yumuşatılması önemlidir. Bu işlemler çizgilerinizin daha düzgün olmasını sağlayacaktır.</a:t>
            </a:r>
            <a:endParaRPr lang="tr-TR" dirty="0"/>
          </a:p>
        </p:txBody>
      </p:sp>
      <p:sp>
        <p:nvSpPr>
          <p:cNvPr id="12" name="TextBox 11"/>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1929377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l="1" t="17476" r="81817" b="25923"/>
          <a:stretch/>
        </p:blipFill>
        <p:spPr>
          <a:xfrm>
            <a:off x="467545" y="2364284"/>
            <a:ext cx="1818455" cy="3045915"/>
          </a:xfrm>
          <a:prstGeom prst="rect">
            <a:avLst/>
          </a:prstGeom>
          <a:ln>
            <a:solidFill>
              <a:schemeClr val="tx1"/>
            </a:solidFill>
          </a:ln>
        </p:spPr>
      </p:pic>
      <p:sp>
        <p:nvSpPr>
          <p:cNvPr id="4" name="TextBox 3"/>
          <p:cNvSpPr txBox="1"/>
          <p:nvPr/>
        </p:nvSpPr>
        <p:spPr>
          <a:xfrm>
            <a:off x="219279" y="5493603"/>
            <a:ext cx="2624529" cy="830997"/>
          </a:xfrm>
          <a:prstGeom prst="rect">
            <a:avLst/>
          </a:prstGeom>
          <a:noFill/>
        </p:spPr>
        <p:txBody>
          <a:bodyPr wrap="square" rtlCol="0">
            <a:spAutoFit/>
          </a:bodyPr>
          <a:lstStyle/>
          <a:p>
            <a:r>
              <a:rPr lang="tr-TR" sz="1600" dirty="0" smtClean="0"/>
              <a:t>Formasyonların dolgu işlemi </a:t>
            </a:r>
          </a:p>
          <a:p>
            <a:r>
              <a:rPr lang="tr-TR" sz="1600" dirty="0" smtClean="0"/>
              <a:t>için kullanılacak olan «Pattern Fill Dialog» Modu</a:t>
            </a:r>
            <a:endParaRPr lang="tr-TR" sz="1600"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987824" y="2351308"/>
            <a:ext cx="2422376" cy="2878872"/>
          </a:xfrm>
          <a:prstGeom prst="rect">
            <a:avLst/>
          </a:prstGeom>
        </p:spPr>
      </p:pic>
      <p:sp>
        <p:nvSpPr>
          <p:cNvPr id="6" name="TextBox 5"/>
          <p:cNvSpPr txBox="1"/>
          <p:nvPr/>
        </p:nvSpPr>
        <p:spPr>
          <a:xfrm>
            <a:off x="3048000" y="5462826"/>
            <a:ext cx="3205733" cy="861774"/>
          </a:xfrm>
          <a:prstGeom prst="rect">
            <a:avLst/>
          </a:prstGeom>
          <a:noFill/>
        </p:spPr>
        <p:txBody>
          <a:bodyPr wrap="square" rtlCol="0">
            <a:spAutoFit/>
          </a:bodyPr>
          <a:lstStyle/>
          <a:p>
            <a:r>
              <a:rPr lang="tr-TR" sz="1600" dirty="0" smtClean="0"/>
              <a:t>Pattern Fill Dialog Menüsü</a:t>
            </a:r>
            <a:endParaRPr lang="tr-TR" sz="1600" dirty="0"/>
          </a:p>
          <a:p>
            <a:r>
              <a:rPr lang="tr-TR" sz="1600" dirty="0" smtClean="0"/>
              <a:t>Eğer istenilen şekil yoksa:</a:t>
            </a:r>
          </a:p>
          <a:p>
            <a:r>
              <a:rPr lang="tr-TR" sz="1600" dirty="0" smtClean="0"/>
              <a:t>Create komutu verilir.</a:t>
            </a:r>
            <a:endParaRPr lang="tr-TR" sz="1600" dirty="0"/>
          </a:p>
        </p:txBody>
      </p:sp>
      <p:sp>
        <p:nvSpPr>
          <p:cNvPr id="7" name="Rectangle 6"/>
          <p:cNvSpPr/>
          <p:nvPr/>
        </p:nvSpPr>
        <p:spPr>
          <a:xfrm>
            <a:off x="4546104" y="3200400"/>
            <a:ext cx="864096" cy="360040"/>
          </a:xfrm>
          <a:prstGeom prst="rect">
            <a:avLst/>
          </a:prstGeom>
          <a:noFill/>
          <a:ln w="508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284" y="2434743"/>
            <a:ext cx="3059832" cy="2632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21549" y="5198983"/>
            <a:ext cx="2770931" cy="1354217"/>
          </a:xfrm>
          <a:prstGeom prst="rect">
            <a:avLst/>
          </a:prstGeom>
          <a:noFill/>
        </p:spPr>
        <p:txBody>
          <a:bodyPr wrap="square" rtlCol="0">
            <a:spAutoFit/>
          </a:bodyPr>
          <a:lstStyle/>
          <a:p>
            <a:r>
              <a:rPr lang="tr-TR" sz="1600" dirty="0" smtClean="0"/>
              <a:t>Create modu:</a:t>
            </a:r>
            <a:endParaRPr lang="tr-TR" sz="1600" dirty="0"/>
          </a:p>
          <a:p>
            <a:pPr marL="285750" indent="-285750">
              <a:buFont typeface="Wingdings" pitchFamily="2" charset="2"/>
              <a:buChar char="ü"/>
            </a:pPr>
            <a:r>
              <a:rPr lang="tr-TR" sz="1600" dirty="0" smtClean="0"/>
              <a:t>İstenilen şekil mouse sol tuşu kullanılarak oluşturulur.</a:t>
            </a:r>
          </a:p>
          <a:p>
            <a:pPr marL="285750" indent="-285750">
              <a:buFont typeface="Wingdings" pitchFamily="2" charset="2"/>
              <a:buChar char="ü"/>
            </a:pPr>
            <a:r>
              <a:rPr lang="tr-TR" sz="1600" dirty="0" smtClean="0"/>
              <a:t>Silme işlemi: Sağ tuş ile.</a:t>
            </a:r>
            <a:endParaRPr lang="tr-TR" sz="1600" dirty="0"/>
          </a:p>
        </p:txBody>
      </p:sp>
      <p:sp>
        <p:nvSpPr>
          <p:cNvPr id="13" name="TextBox 12"/>
          <p:cNvSpPr txBox="1"/>
          <p:nvPr/>
        </p:nvSpPr>
        <p:spPr>
          <a:xfrm>
            <a:off x="296416" y="1143000"/>
            <a:ext cx="4267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Poligonları istediğiniz bir desenle (kireçtaşı, kumtaşı, kiltaşı vb. deseni) doldurmak için önce o desenin oluşturmak gerekir.</a:t>
            </a:r>
            <a:endParaRPr lang="en-US" dirty="0"/>
          </a:p>
        </p:txBody>
      </p:sp>
      <p:sp>
        <p:nvSpPr>
          <p:cNvPr id="16" name="Title 1"/>
          <p:cNvSpPr txBox="1">
            <a:spLocks/>
          </p:cNvSpPr>
          <p:nvPr/>
        </p:nvSpPr>
        <p:spPr>
          <a:xfrm>
            <a:off x="0" y="0"/>
            <a:ext cx="4860032"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KAPALI POLİGONLARIN DESENLER DOLDURULMASI</a:t>
            </a:r>
            <a:endParaRPr lang="tr-TR" sz="3200" b="1" dirty="0">
              <a:solidFill>
                <a:schemeClr val="accent1">
                  <a:lumMod val="75000"/>
                </a:schemeClr>
              </a:solidFill>
              <a:latin typeface="+mj-lt"/>
            </a:endParaRPr>
          </a:p>
        </p:txBody>
      </p:sp>
      <p:cxnSp>
        <p:nvCxnSpPr>
          <p:cNvPr id="17" name="Straight Connector 16"/>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8" name="TextBox 17"/>
          <p:cNvSpPr txBox="1"/>
          <p:nvPr/>
        </p:nvSpPr>
        <p:spPr>
          <a:xfrm>
            <a:off x="1676400" y="2364284"/>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19" name="TextBox 18"/>
          <p:cNvSpPr txBox="1"/>
          <p:nvPr/>
        </p:nvSpPr>
        <p:spPr>
          <a:xfrm>
            <a:off x="4800600" y="2351308"/>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20" name="TextBox 19"/>
          <p:cNvSpPr txBox="1"/>
          <p:nvPr/>
        </p:nvSpPr>
        <p:spPr>
          <a:xfrm>
            <a:off x="8282880" y="24384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3</a:t>
            </a:r>
            <a:endParaRPr lang="tr-TR" sz="2800" b="1" dirty="0">
              <a:solidFill>
                <a:schemeClr val="accent4">
                  <a:lumMod val="50000"/>
                </a:schemeClr>
              </a:solidFill>
            </a:endParaRPr>
          </a:p>
        </p:txBody>
      </p:sp>
      <p:sp>
        <p:nvSpPr>
          <p:cNvPr id="21" name="TextBox 20"/>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1909804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2286000"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YAŞ İLİŞKİSİ</a:t>
            </a:r>
            <a:endParaRPr lang="tr-TR" sz="3200" b="1" dirty="0">
              <a:solidFill>
                <a:schemeClr val="accent1">
                  <a:lumMod val="75000"/>
                </a:schemeClr>
              </a:solidFill>
              <a:latin typeface="+mj-lt"/>
            </a:endParaRPr>
          </a:p>
        </p:txBody>
      </p:sp>
      <p:cxnSp>
        <p:nvCxnSpPr>
          <p:cNvPr id="3" name="Straight Connector 2"/>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304800" y="1295400"/>
            <a:ext cx="4648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Formasyon sınırları çizilirken yaş ilişkisine dikkat edilmelidir. Yaşlı olan birimin sınırı, genç olan birimin altından geçmelidir. Sınırlar çizilirken aynı sınır üzerinden iki kere geçilmemelidir.</a:t>
            </a:r>
            <a:endParaRPr lang="tr-TR" dirty="0"/>
          </a:p>
        </p:txBody>
      </p:sp>
      <p:pic>
        <p:nvPicPr>
          <p:cNvPr id="3074" name="Picture 2" descr="C:\Users\Acer\Desktop\corel printscreen\aynı sınır geçme! yaş ilişkisi 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26363" b="20479"/>
          <a:stretch/>
        </p:blipFill>
        <p:spPr bwMode="auto">
          <a:xfrm>
            <a:off x="381000" y="2743201"/>
            <a:ext cx="3378200" cy="194478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075" name="Picture 3" descr="C:\Users\Acer\Desktop\corel printscreen\aynı sınır geçme! yaş ilişkisi 2.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0962" t="23653" r="16273" b="18756"/>
          <a:stretch/>
        </p:blipFill>
        <p:spPr bwMode="auto">
          <a:xfrm>
            <a:off x="4028336" y="2561705"/>
            <a:ext cx="4814493" cy="284849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149600" y="2749705"/>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1</a:t>
            </a:r>
          </a:p>
        </p:txBody>
      </p:sp>
      <p:sp>
        <p:nvSpPr>
          <p:cNvPr id="6" name="TextBox 5"/>
          <p:cNvSpPr txBox="1"/>
          <p:nvPr/>
        </p:nvSpPr>
        <p:spPr>
          <a:xfrm>
            <a:off x="609599" y="5486400"/>
            <a:ext cx="8233229" cy="1200329"/>
          </a:xfrm>
          <a:prstGeom prst="rect">
            <a:avLst/>
          </a:prstGeom>
          <a:noFill/>
        </p:spPr>
        <p:txBody>
          <a:bodyPr wrap="square" rtlCol="0">
            <a:spAutoFit/>
          </a:bodyPr>
          <a:lstStyle/>
          <a:p>
            <a:r>
              <a:rPr lang="tr-TR" dirty="0" smtClean="0"/>
              <a:t>Mor birim mavi birimden daha yaşlı olduğu için, mor birim mavinin altında kalmalıdır. Ve mor birimin sınırı mavinin üstünden geçirilir. Bu şekilde mor birimin kapalı poligonu oluşturulduktan sonra, poligon seçilir, sağ tıklanır. </a:t>
            </a:r>
            <a:r>
              <a:rPr lang="tr-TR" b="1" dirty="0" smtClean="0"/>
              <a:t>Order </a:t>
            </a:r>
            <a:r>
              <a:rPr lang="tr-TR" dirty="0" smtClean="0"/>
              <a:t>menüsünden </a:t>
            </a:r>
            <a:r>
              <a:rPr lang="tr-TR" b="1" dirty="0" smtClean="0"/>
              <a:t>To back </a:t>
            </a:r>
            <a:r>
              <a:rPr lang="tr-TR" dirty="0" smtClean="0"/>
              <a:t>komutu verilir (2).</a:t>
            </a:r>
            <a:endParaRPr lang="tr-TR" dirty="0"/>
          </a:p>
        </p:txBody>
      </p:sp>
      <p:sp>
        <p:nvSpPr>
          <p:cNvPr id="11" name="TextBox 10"/>
          <p:cNvSpPr txBox="1"/>
          <p:nvPr/>
        </p:nvSpPr>
        <p:spPr>
          <a:xfrm>
            <a:off x="8229600" y="2561705"/>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2" name="TextBox 11"/>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32669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2286000"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YAŞ İLİŞKİSİ</a:t>
            </a:r>
            <a:endParaRPr lang="tr-TR" sz="3200" b="1" dirty="0">
              <a:solidFill>
                <a:schemeClr val="accent1">
                  <a:lumMod val="75000"/>
                </a:schemeClr>
              </a:solidFill>
              <a:latin typeface="+mj-lt"/>
            </a:endParaRPr>
          </a:p>
        </p:txBody>
      </p:sp>
      <p:cxnSp>
        <p:nvCxnSpPr>
          <p:cNvPr id="3" name="Straight Connector 2"/>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304800" y="1295400"/>
            <a:ext cx="3886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Bu şekilde uygulanan adımlardan sonra, en yaşlı olan birim bütün birimlerin altında olmalıdır. Bu kural bütün çizimlerde esas alınmalıdır.</a:t>
            </a:r>
            <a:endParaRPr lang="tr-TR" dirty="0"/>
          </a:p>
        </p:txBody>
      </p:sp>
      <p:pic>
        <p:nvPicPr>
          <p:cNvPr id="4098" name="Picture 2" descr="C:\Users\Acer\Desktop\corel printscreen\aynı sınır geçme! yaş ilişkisi 3.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774" t="23420" r="25416" b="17639"/>
          <a:stretch/>
        </p:blipFill>
        <p:spPr bwMode="auto">
          <a:xfrm>
            <a:off x="1143000" y="2618509"/>
            <a:ext cx="6934200" cy="376719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467600" y="2618509"/>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3</a:t>
            </a:r>
            <a:endParaRPr lang="tr-TR" sz="2800" b="1" dirty="0">
              <a:solidFill>
                <a:schemeClr val="accent4">
                  <a:lumMod val="50000"/>
                </a:schemeClr>
              </a:solidFill>
            </a:endParaRPr>
          </a:p>
        </p:txBody>
      </p:sp>
      <p:sp>
        <p:nvSpPr>
          <p:cNvPr id="5" name="Rectangle 4"/>
          <p:cNvSpPr/>
          <p:nvPr/>
        </p:nvSpPr>
        <p:spPr>
          <a:xfrm>
            <a:off x="2286000" y="4114800"/>
            <a:ext cx="2514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143000" y="6412468"/>
            <a:ext cx="5538355" cy="369332"/>
          </a:xfrm>
          <a:prstGeom prst="rect">
            <a:avLst/>
          </a:prstGeom>
          <a:noFill/>
        </p:spPr>
        <p:txBody>
          <a:bodyPr wrap="square" rtlCol="0">
            <a:spAutoFit/>
          </a:bodyPr>
          <a:lstStyle/>
          <a:p>
            <a:r>
              <a:rPr lang="tr-TR" dirty="0" smtClean="0"/>
              <a:t>To back komutundan sonra sınırın durumu.</a:t>
            </a:r>
            <a:endParaRPr lang="tr-TR" dirty="0"/>
          </a:p>
        </p:txBody>
      </p:sp>
      <p:sp>
        <p:nvSpPr>
          <p:cNvPr id="9" name="TextBox 8"/>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58477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4">
                    <a:lumMod val="50000"/>
                  </a:schemeClr>
                </a:solidFill>
              </a:rPr>
              <a:t>WORD</a:t>
            </a:r>
            <a:endParaRPr lang="tr-TR" dirty="0">
              <a:solidFill>
                <a:schemeClr val="accent4">
                  <a:lumMod val="50000"/>
                </a:schemeClr>
              </a:solidFill>
            </a:endParaRPr>
          </a:p>
        </p:txBody>
      </p:sp>
      <p:sp>
        <p:nvSpPr>
          <p:cNvPr id="3" name="Title 1"/>
          <p:cNvSpPr txBox="1">
            <a:spLocks/>
          </p:cNvSpPr>
          <p:nvPr/>
        </p:nvSpPr>
        <p:spPr>
          <a:xfrm>
            <a:off x="0" y="-24"/>
            <a:ext cx="5143504" cy="785818"/>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400" b="1" dirty="0" smtClean="0">
                <a:solidFill>
                  <a:schemeClr val="accent4">
                    <a:lumMod val="50000"/>
                  </a:schemeClr>
                </a:solidFill>
              </a:rPr>
              <a:t>ŞEKİL VE ÇİZELGE AÇIKLAMALARININ YERLEŞTİRİLMESİ</a:t>
            </a:r>
            <a:endParaRPr lang="tr-TR" sz="2400" b="1" dirty="0">
              <a:solidFill>
                <a:schemeClr val="accent4">
                  <a:lumMod val="50000"/>
                </a:schemeClr>
              </a:solidFill>
            </a:endParaRPr>
          </a:p>
        </p:txBody>
      </p:sp>
      <p:cxnSp>
        <p:nvCxnSpPr>
          <p:cNvPr id="4" name="Straight Connector 8"/>
          <p:cNvCxnSpPr/>
          <p:nvPr/>
        </p:nvCxnSpPr>
        <p:spPr>
          <a:xfrm>
            <a:off x="0" y="785794"/>
            <a:ext cx="8763000" cy="0"/>
          </a:xfrm>
          <a:prstGeom prst="line">
            <a:avLst/>
          </a:prstGeom>
          <a:ln w="76200">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pic>
        <p:nvPicPr>
          <p:cNvPr id="55298" name="Picture 2"/>
          <p:cNvPicPr>
            <a:picLocks noChangeAspect="1" noChangeArrowheads="1"/>
          </p:cNvPicPr>
          <p:nvPr/>
        </p:nvPicPr>
        <p:blipFill>
          <a:blip r:embed="rId2"/>
          <a:srcRect t="17928"/>
          <a:stretch>
            <a:fillRect/>
          </a:stretch>
        </p:blipFill>
        <p:spPr bwMode="auto">
          <a:xfrm>
            <a:off x="428596" y="2500306"/>
            <a:ext cx="3705238" cy="3924364"/>
          </a:xfrm>
          <a:prstGeom prst="rect">
            <a:avLst/>
          </a:prstGeom>
          <a:noFill/>
          <a:ln w="9525">
            <a:noFill/>
            <a:miter lim="800000"/>
            <a:headEnd/>
            <a:tailEnd/>
          </a:ln>
          <a:effectLst/>
        </p:spPr>
      </p:pic>
      <p:sp>
        <p:nvSpPr>
          <p:cNvPr id="7" name="6 Metin kutusu"/>
          <p:cNvSpPr txBox="1"/>
          <p:nvPr/>
        </p:nvSpPr>
        <p:spPr>
          <a:xfrm>
            <a:off x="285720" y="1214422"/>
            <a:ext cx="4786314"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solidFill>
                  <a:schemeClr val="bg1"/>
                </a:solidFill>
              </a:rPr>
              <a:t>Metin içindeki şekillere ve çizelgelere açıklama eklemek için ilgili nesneye sağ tıklanır ve </a:t>
            </a:r>
            <a:r>
              <a:rPr lang="tr-TR" b="1" dirty="0" smtClean="0">
                <a:solidFill>
                  <a:schemeClr val="accent2">
                    <a:lumMod val="40000"/>
                    <a:lumOff val="60000"/>
                  </a:schemeClr>
                </a:solidFill>
              </a:rPr>
              <a:t>RESİM YAZISI EKLE </a:t>
            </a:r>
            <a:r>
              <a:rPr lang="tr-TR" dirty="0" smtClean="0">
                <a:solidFill>
                  <a:schemeClr val="bg1"/>
                </a:solidFill>
              </a:rPr>
              <a:t>sekmesi seçilir (1). </a:t>
            </a:r>
            <a:endParaRPr lang="tr-TR" dirty="0">
              <a:solidFill>
                <a:schemeClr val="bg1"/>
              </a:solidFill>
            </a:endParaRPr>
          </a:p>
        </p:txBody>
      </p:sp>
      <p:pic>
        <p:nvPicPr>
          <p:cNvPr id="55299" name="Picture 3"/>
          <p:cNvPicPr>
            <a:picLocks noChangeAspect="1" noChangeArrowheads="1"/>
          </p:cNvPicPr>
          <p:nvPr/>
        </p:nvPicPr>
        <p:blipFill>
          <a:blip r:embed="rId3"/>
          <a:srcRect/>
          <a:stretch>
            <a:fillRect/>
          </a:stretch>
        </p:blipFill>
        <p:spPr bwMode="auto">
          <a:xfrm>
            <a:off x="4429124" y="2357430"/>
            <a:ext cx="3786214" cy="2770670"/>
          </a:xfrm>
          <a:prstGeom prst="rect">
            <a:avLst/>
          </a:prstGeom>
          <a:noFill/>
          <a:ln w="9525">
            <a:noFill/>
            <a:miter lim="800000"/>
            <a:headEnd/>
            <a:tailEnd/>
          </a:ln>
          <a:effectLst/>
        </p:spPr>
      </p:pic>
      <p:sp>
        <p:nvSpPr>
          <p:cNvPr id="9" name="TextBox 8"/>
          <p:cNvSpPr txBox="1"/>
          <p:nvPr/>
        </p:nvSpPr>
        <p:spPr>
          <a:xfrm>
            <a:off x="285720" y="2285992"/>
            <a:ext cx="564161" cy="523220"/>
          </a:xfrm>
          <a:prstGeom prst="rect">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rgbClr val="A8428B"/>
                </a:solidFill>
              </a:rPr>
              <a:t>1</a:t>
            </a:r>
            <a:endParaRPr lang="tr-TR" sz="2800" b="1" dirty="0">
              <a:solidFill>
                <a:srgbClr val="A8428B"/>
              </a:solidFill>
            </a:endParaRPr>
          </a:p>
        </p:txBody>
      </p:sp>
      <p:sp>
        <p:nvSpPr>
          <p:cNvPr id="10" name="TextBox 8"/>
          <p:cNvSpPr txBox="1"/>
          <p:nvPr/>
        </p:nvSpPr>
        <p:spPr>
          <a:xfrm>
            <a:off x="6500826" y="2143116"/>
            <a:ext cx="564161" cy="523220"/>
          </a:xfrm>
          <a:prstGeom prst="rect">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rgbClr val="A8428B"/>
                </a:solidFill>
              </a:rPr>
              <a:t>2</a:t>
            </a:r>
            <a:endParaRPr lang="tr-TR" sz="2800" b="1" dirty="0">
              <a:solidFill>
                <a:srgbClr val="A8428B"/>
              </a:solidFill>
            </a:endParaRPr>
          </a:p>
        </p:txBody>
      </p:sp>
      <p:sp>
        <p:nvSpPr>
          <p:cNvPr id="11" name="10 Metin kutusu"/>
          <p:cNvSpPr txBox="1"/>
          <p:nvPr/>
        </p:nvSpPr>
        <p:spPr>
          <a:xfrm>
            <a:off x="4429124" y="5286388"/>
            <a:ext cx="4071966"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t>(2)Açıklaması yazılacak olan nesnenin türü ve açıklamanın konumu bu sekme kullanılarak ayarlanır. Eğer gerekiyorsa yeni etiketler de eklenebilir. </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2895600" cy="990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METNİ NEREYE YAZMALI?</a:t>
            </a:r>
            <a:endParaRPr lang="tr-TR" sz="3200" b="1" dirty="0">
              <a:solidFill>
                <a:schemeClr val="accent1">
                  <a:lumMod val="75000"/>
                </a:schemeClr>
              </a:solidFill>
              <a:latin typeface="+mj-lt"/>
            </a:endParaRPr>
          </a:p>
        </p:txBody>
      </p:sp>
      <p:cxnSp>
        <p:nvCxnSpPr>
          <p:cNvPr id="3" name="Straight Connector 2"/>
          <p:cNvCxnSpPr/>
          <p:nvPr/>
        </p:nvCxnSpPr>
        <p:spPr>
          <a:xfrm>
            <a:off x="-23014" y="9906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2590800"/>
            <a:ext cx="838200" cy="375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219200"/>
            <a:ext cx="3886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Yazı yazma işlemi Text Tool kullanılarak yapılır. Text tool seçildikten sonra METİN KUTUSU OLUŞTURULMAZ. Sözcükler tek tek yazılır. </a:t>
            </a:r>
            <a:endParaRPr lang="tr-TR" dirty="0"/>
          </a:p>
        </p:txBody>
      </p:sp>
      <p:sp>
        <p:nvSpPr>
          <p:cNvPr id="5" name="Rectangle 4"/>
          <p:cNvSpPr/>
          <p:nvPr/>
        </p:nvSpPr>
        <p:spPr>
          <a:xfrm>
            <a:off x="762000" y="4467225"/>
            <a:ext cx="106680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4408093" y="1219200"/>
            <a:ext cx="4126307"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Eğer yazı boyutunda bir ayarlama yapmak istenirse Text Tool SEÇİLMEDEN:</a:t>
            </a:r>
          </a:p>
          <a:p>
            <a:r>
              <a:rPr lang="tr-TR" dirty="0" smtClean="0"/>
              <a:t>Text Menüsü </a:t>
            </a:r>
            <a:r>
              <a:rPr lang="tr-TR" dirty="0" smtClean="0">
                <a:sym typeface="Wingdings" pitchFamily="2" charset="2"/>
              </a:rPr>
              <a:t> Format Text seçiniz (2).</a:t>
            </a:r>
          </a:p>
          <a:p>
            <a:r>
              <a:rPr lang="tr-TR" dirty="0" smtClean="0">
                <a:sym typeface="Wingdings" pitchFamily="2" charset="2"/>
              </a:rPr>
              <a:t>Yazı boyutunu ve tipini ayarlayınız (3).</a:t>
            </a:r>
            <a:endParaRPr lang="tr-TR" dirty="0"/>
          </a:p>
        </p:txBody>
      </p:sp>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9800" y="2895600"/>
            <a:ext cx="3055040" cy="2928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30982" y="3012257"/>
            <a:ext cx="3484418" cy="2695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09799" y="3124200"/>
            <a:ext cx="2830907" cy="166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219200" y="25908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1</a:t>
            </a:r>
            <a:endParaRPr lang="tr-TR" sz="2800" b="1" dirty="0">
              <a:solidFill>
                <a:schemeClr val="accent4">
                  <a:lumMod val="50000"/>
                </a:schemeClr>
              </a:solidFill>
            </a:endParaRPr>
          </a:p>
        </p:txBody>
      </p:sp>
      <p:sp>
        <p:nvSpPr>
          <p:cNvPr id="13" name="TextBox 12"/>
          <p:cNvSpPr txBox="1"/>
          <p:nvPr/>
        </p:nvSpPr>
        <p:spPr>
          <a:xfrm>
            <a:off x="4648200" y="290578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2</a:t>
            </a:r>
            <a:endParaRPr lang="tr-TR" sz="2800" b="1" dirty="0">
              <a:solidFill>
                <a:schemeClr val="accent4">
                  <a:lumMod val="50000"/>
                </a:schemeClr>
              </a:solidFill>
            </a:endParaRPr>
          </a:p>
        </p:txBody>
      </p:sp>
      <p:sp>
        <p:nvSpPr>
          <p:cNvPr id="14" name="TextBox 13"/>
          <p:cNvSpPr txBox="1"/>
          <p:nvPr/>
        </p:nvSpPr>
        <p:spPr>
          <a:xfrm>
            <a:off x="8305800" y="305818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3</a:t>
            </a:r>
            <a:endParaRPr lang="tr-TR" sz="2800" b="1" dirty="0">
              <a:solidFill>
                <a:schemeClr val="accent4">
                  <a:lumMod val="50000"/>
                </a:schemeClr>
              </a:solidFill>
            </a:endParaRPr>
          </a:p>
        </p:txBody>
      </p:sp>
      <p:sp>
        <p:nvSpPr>
          <p:cNvPr id="15" name="TextBox 14"/>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72725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3352800" cy="6858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3200" b="1" dirty="0" smtClean="0">
                <a:solidFill>
                  <a:schemeClr val="accent1">
                    <a:lumMod val="75000"/>
                  </a:schemeClr>
                </a:solidFill>
                <a:latin typeface="+mj-lt"/>
              </a:rPr>
              <a:t>FIT TEXT TO PATH</a:t>
            </a:r>
            <a:endParaRPr lang="tr-TR" sz="3200" b="1" dirty="0">
              <a:solidFill>
                <a:schemeClr val="accent1">
                  <a:lumMod val="75000"/>
                </a:schemeClr>
              </a:solidFill>
              <a:latin typeface="+mj-lt"/>
            </a:endParaRPr>
          </a:p>
        </p:txBody>
      </p:sp>
      <p:cxnSp>
        <p:nvCxnSpPr>
          <p:cNvPr id="3" name="Straight Connector 2"/>
          <p:cNvCxnSpPr/>
          <p:nvPr/>
        </p:nvCxnSpPr>
        <p:spPr>
          <a:xfrm>
            <a:off x="-23014" y="685800"/>
            <a:ext cx="8862214"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152400" y="990600"/>
            <a:ext cx="44958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Fit to Path komutu ile kıvrılan çizgisel bir öğenin (dere, nehir vb...) üstüne yazı yazılabilir. Yazı yazılıp shape tool ile yazı ve nesne seçildikten sonra istenilen adımlar uygulanır. </a:t>
            </a:r>
            <a:endParaRPr lang="tr-TR"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1" y="2667000"/>
            <a:ext cx="3549082" cy="1371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49083" y="267718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1</a:t>
            </a:r>
            <a:endParaRPr lang="tr-TR" sz="2800" b="1" dirty="0">
              <a:solidFill>
                <a:schemeClr val="accent4">
                  <a:lumMod val="50000"/>
                </a:schemeClr>
              </a:solidFill>
            </a:endParaRPr>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200" y="2133600"/>
            <a:ext cx="3200400" cy="337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29200" y="2057400"/>
            <a:ext cx="533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181600" y="2743200"/>
            <a:ext cx="3200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7620000" y="213360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4">
                    <a:lumMod val="50000"/>
                  </a:schemeClr>
                </a:solidFill>
              </a:rPr>
              <a:t>2</a:t>
            </a:r>
          </a:p>
        </p:txBody>
      </p:sp>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6250" y="4972050"/>
            <a:ext cx="455295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343400" y="4658380"/>
            <a:ext cx="60960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4">
                    <a:lumMod val="50000"/>
                  </a:schemeClr>
                </a:solidFill>
              </a:rPr>
              <a:t>3</a:t>
            </a:r>
            <a:endParaRPr lang="tr-TR" sz="2800" b="1" dirty="0">
              <a:solidFill>
                <a:schemeClr val="accent4">
                  <a:lumMod val="50000"/>
                </a:schemeClr>
              </a:solidFill>
            </a:endParaRPr>
          </a:p>
        </p:txBody>
      </p:sp>
      <p:sp>
        <p:nvSpPr>
          <p:cNvPr id="14" name="TextBox 13"/>
          <p:cNvSpPr txBox="1"/>
          <p:nvPr/>
        </p:nvSpPr>
        <p:spPr>
          <a:xfrm>
            <a:off x="7543800" y="0"/>
            <a:ext cx="1600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schemeClr val="tx2">
                    <a:lumMod val="75000"/>
                  </a:schemeClr>
                </a:solidFill>
              </a:rPr>
              <a:t>CORELDRAW 9</a:t>
            </a:r>
            <a:endParaRPr lang="tr-TR" dirty="0">
              <a:solidFill>
                <a:schemeClr val="tx2">
                  <a:lumMod val="75000"/>
                </a:schemeClr>
              </a:solidFill>
            </a:endParaRPr>
          </a:p>
        </p:txBody>
      </p:sp>
    </p:spTree>
    <p:extLst>
      <p:ext uri="{BB962C8B-B14F-4D97-AF65-F5344CB8AC3E}">
        <p14:creationId xmlns="" xmlns:p14="http://schemas.microsoft.com/office/powerpoint/2010/main" val="34430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4">
                    <a:lumMod val="50000"/>
                  </a:schemeClr>
                </a:solidFill>
              </a:rPr>
              <a:t>WORD</a:t>
            </a:r>
            <a:endParaRPr lang="tr-TR" dirty="0">
              <a:solidFill>
                <a:schemeClr val="accent4">
                  <a:lumMod val="50000"/>
                </a:schemeClr>
              </a:solidFill>
            </a:endParaRPr>
          </a:p>
        </p:txBody>
      </p:sp>
      <p:sp>
        <p:nvSpPr>
          <p:cNvPr id="3" name="Title 1"/>
          <p:cNvSpPr txBox="1">
            <a:spLocks/>
          </p:cNvSpPr>
          <p:nvPr/>
        </p:nvSpPr>
        <p:spPr>
          <a:xfrm>
            <a:off x="0" y="-24"/>
            <a:ext cx="4286248" cy="785818"/>
          </a:xfrm>
          <a:prstGeom prst="rect">
            <a:avLst/>
          </a:prstGeom>
          <a:solidFill>
            <a:schemeClr val="accent4">
              <a:lumMod val="40000"/>
              <a:lumOff val="60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400" b="1" dirty="0" smtClean="0">
                <a:solidFill>
                  <a:schemeClr val="accent4">
                    <a:lumMod val="50000"/>
                  </a:schemeClr>
                </a:solidFill>
              </a:rPr>
              <a:t>HAZIRLANAN METNİN PDF OLARAK KAYDEDİLMESİ</a:t>
            </a:r>
            <a:endParaRPr lang="tr-TR" sz="2400" b="1" dirty="0">
              <a:solidFill>
                <a:schemeClr val="accent4">
                  <a:lumMod val="50000"/>
                </a:schemeClr>
              </a:solidFill>
            </a:endParaRPr>
          </a:p>
        </p:txBody>
      </p:sp>
      <p:cxnSp>
        <p:nvCxnSpPr>
          <p:cNvPr id="4" name="Straight Connector 8"/>
          <p:cNvCxnSpPr/>
          <p:nvPr/>
        </p:nvCxnSpPr>
        <p:spPr>
          <a:xfrm>
            <a:off x="0" y="785794"/>
            <a:ext cx="8763000" cy="0"/>
          </a:xfrm>
          <a:prstGeom prst="line">
            <a:avLst/>
          </a:prstGeom>
          <a:ln w="76200">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5" name="4 Metin kutusu"/>
          <p:cNvSpPr txBox="1"/>
          <p:nvPr/>
        </p:nvSpPr>
        <p:spPr>
          <a:xfrm>
            <a:off x="214282" y="1142984"/>
            <a:ext cx="4429156"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solidFill>
                  <a:schemeClr val="bg1"/>
                </a:solidFill>
              </a:rPr>
              <a:t>Hazırlanan metnin .</a:t>
            </a:r>
            <a:r>
              <a:rPr lang="tr-TR" dirty="0" err="1" smtClean="0">
                <a:solidFill>
                  <a:schemeClr val="bg1"/>
                </a:solidFill>
              </a:rPr>
              <a:t>pdf</a:t>
            </a:r>
            <a:r>
              <a:rPr lang="tr-TR" dirty="0" smtClean="0">
                <a:solidFill>
                  <a:schemeClr val="bg1"/>
                </a:solidFill>
              </a:rPr>
              <a:t> uzantılı olarak kaydedilmesi, metnin düzenli bir şekilde saklanmasına olanak sağlar. </a:t>
            </a:r>
            <a:endParaRPr lang="tr-TR" dirty="0">
              <a:solidFill>
                <a:schemeClr val="bg1"/>
              </a:solidFill>
            </a:endParaRPr>
          </a:p>
        </p:txBody>
      </p:sp>
      <p:pic>
        <p:nvPicPr>
          <p:cNvPr id="1027" name="Picture 3"/>
          <p:cNvPicPr>
            <a:picLocks noChangeAspect="1" noChangeArrowheads="1"/>
          </p:cNvPicPr>
          <p:nvPr/>
        </p:nvPicPr>
        <p:blipFill>
          <a:blip r:embed="rId2"/>
          <a:srcRect/>
          <a:stretch>
            <a:fillRect/>
          </a:stretch>
        </p:blipFill>
        <p:spPr bwMode="auto">
          <a:xfrm>
            <a:off x="4338639" y="2928934"/>
            <a:ext cx="447675" cy="409575"/>
          </a:xfrm>
          <a:prstGeom prst="rect">
            <a:avLst/>
          </a:prstGeom>
          <a:noFill/>
          <a:ln w="9525">
            <a:noFill/>
            <a:miter lim="800000"/>
            <a:headEnd/>
            <a:tailEnd/>
          </a:ln>
          <a:effectLst/>
        </p:spPr>
      </p:pic>
      <p:sp>
        <p:nvSpPr>
          <p:cNvPr id="10" name="9 Metin kutusu"/>
          <p:cNvSpPr txBox="1"/>
          <p:nvPr/>
        </p:nvSpPr>
        <p:spPr>
          <a:xfrm>
            <a:off x="500034" y="2928934"/>
            <a:ext cx="7715304" cy="1938992"/>
          </a:xfrm>
          <a:prstGeom prst="rect">
            <a:avLst/>
          </a:prstGeom>
          <a:noFill/>
        </p:spPr>
        <p:txBody>
          <a:bodyPr wrap="square" rtlCol="0">
            <a:spAutoFit/>
          </a:bodyPr>
          <a:lstStyle/>
          <a:p>
            <a:pPr marL="342900" indent="-342900">
              <a:buAutoNum type="arabicPeriod"/>
            </a:pPr>
            <a:r>
              <a:rPr lang="tr-TR" sz="2400" dirty="0" smtClean="0">
                <a:solidFill>
                  <a:schemeClr val="accent1">
                    <a:lumMod val="75000"/>
                  </a:schemeClr>
                </a:solidFill>
              </a:rPr>
              <a:t>Microsoft Office düğmesini        tıklatın ve FARKLI </a:t>
            </a:r>
            <a:r>
              <a:rPr lang="tr-TR" sz="2400" dirty="0" err="1" smtClean="0">
                <a:solidFill>
                  <a:schemeClr val="accent1">
                    <a:lumMod val="75000"/>
                  </a:schemeClr>
                </a:solidFill>
              </a:rPr>
              <a:t>KAYDET’in</a:t>
            </a:r>
            <a:r>
              <a:rPr lang="tr-TR" sz="2400" dirty="0" smtClean="0">
                <a:solidFill>
                  <a:schemeClr val="accent1">
                    <a:lumMod val="75000"/>
                  </a:schemeClr>
                </a:solidFill>
              </a:rPr>
              <a:t> üzerine gelin.</a:t>
            </a:r>
          </a:p>
          <a:p>
            <a:pPr marL="342900" indent="-342900">
              <a:buAutoNum type="arabicPeriod"/>
            </a:pPr>
            <a:r>
              <a:rPr lang="tr-TR" sz="2400" dirty="0" err="1" smtClean="0">
                <a:solidFill>
                  <a:schemeClr val="accent2">
                    <a:lumMod val="75000"/>
                  </a:schemeClr>
                </a:solidFill>
              </a:rPr>
              <a:t>PDF’i</a:t>
            </a:r>
            <a:r>
              <a:rPr lang="tr-TR" sz="2400" dirty="0" smtClean="0">
                <a:solidFill>
                  <a:schemeClr val="accent2">
                    <a:lumMod val="75000"/>
                  </a:schemeClr>
                </a:solidFill>
              </a:rPr>
              <a:t> tıklatın.</a:t>
            </a:r>
          </a:p>
          <a:p>
            <a:pPr marL="342900" indent="-342900">
              <a:buAutoNum type="arabicPeriod"/>
            </a:pPr>
            <a:r>
              <a:rPr lang="tr-TR" sz="2400" dirty="0" smtClean="0">
                <a:solidFill>
                  <a:schemeClr val="accent3">
                    <a:lumMod val="50000"/>
                  </a:schemeClr>
                </a:solidFill>
              </a:rPr>
              <a:t>Dosya adı kutusuna bir isim yazın.</a:t>
            </a:r>
          </a:p>
          <a:p>
            <a:pPr marL="342900" indent="-342900">
              <a:buAutoNum type="arabicPeriod"/>
            </a:pPr>
            <a:endParaRPr lang="tr-T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0"/>
            <a:ext cx="5029200" cy="8382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400" b="1" dirty="0" smtClean="0">
                <a:solidFill>
                  <a:schemeClr val="accent2">
                    <a:lumMod val="75000"/>
                  </a:schemeClr>
                </a:solidFill>
              </a:rPr>
              <a:t>NOKTASAL VERİLERİN COĞRAFİK İFADESİ: KOORDİNAT NEDİR?</a:t>
            </a:r>
            <a:endParaRPr lang="tr-TR" sz="2400" b="1" dirty="0">
              <a:solidFill>
                <a:schemeClr val="accent2">
                  <a:lumMod val="75000"/>
                </a:schemeClr>
              </a:solidFill>
            </a:endParaRPr>
          </a:p>
        </p:txBody>
      </p:sp>
      <p:sp>
        <p:nvSpPr>
          <p:cNvPr id="8" name="TextBox 7"/>
          <p:cNvSpPr txBox="1"/>
          <p:nvPr/>
        </p:nvSpPr>
        <p:spPr>
          <a:xfrm>
            <a:off x="304800" y="1371600"/>
            <a:ext cx="8458200" cy="4893647"/>
          </a:xfrm>
          <a:prstGeom prst="rect">
            <a:avLst/>
          </a:prstGeom>
          <a:noFill/>
        </p:spPr>
        <p:txBody>
          <a:bodyPr wrap="square" rtlCol="0">
            <a:spAutoFit/>
          </a:bodyPr>
          <a:lstStyle/>
          <a:p>
            <a:endParaRPr lang="tr-TR" sz="2400" dirty="0" smtClean="0"/>
          </a:p>
          <a:p>
            <a:pPr marL="285750" indent="-285750">
              <a:buFont typeface="Wingdings"/>
              <a:buChar char="à"/>
            </a:pPr>
            <a:r>
              <a:rPr lang="tr-TR" sz="2400" dirty="0" smtClean="0">
                <a:solidFill>
                  <a:schemeClr val="accent5">
                    <a:lumMod val="75000"/>
                  </a:schemeClr>
                </a:solidFill>
              </a:rPr>
              <a:t>Surfer </a:t>
            </a:r>
            <a:r>
              <a:rPr lang="tr-TR" sz="2400" dirty="0">
                <a:solidFill>
                  <a:schemeClr val="accent5">
                    <a:lumMod val="75000"/>
                  </a:schemeClr>
                </a:solidFill>
              </a:rPr>
              <a:t>programı, Golden Software </a:t>
            </a:r>
            <a:r>
              <a:rPr lang="tr-TR" sz="2400" dirty="0" smtClean="0">
                <a:solidFill>
                  <a:schemeClr val="accent5">
                    <a:lumMod val="75000"/>
                  </a:schemeClr>
                </a:solidFill>
              </a:rPr>
              <a:t>firması tarafından hazırlanmış </a:t>
            </a:r>
            <a:r>
              <a:rPr lang="tr-TR" sz="2400" dirty="0">
                <a:solidFill>
                  <a:schemeClr val="accent5">
                    <a:lumMod val="75000"/>
                  </a:schemeClr>
                </a:solidFill>
              </a:rPr>
              <a:t>bir programdır. Bu program, hem bir çizim programı, </a:t>
            </a:r>
            <a:r>
              <a:rPr lang="tr-TR" sz="2400" dirty="0" smtClean="0">
                <a:solidFill>
                  <a:schemeClr val="accent5">
                    <a:lumMod val="75000"/>
                  </a:schemeClr>
                </a:solidFill>
              </a:rPr>
              <a:t>hem de </a:t>
            </a:r>
            <a:r>
              <a:rPr lang="tr-TR" sz="2400" dirty="0">
                <a:solidFill>
                  <a:schemeClr val="accent5">
                    <a:lumMod val="75000"/>
                  </a:schemeClr>
                </a:solidFill>
              </a:rPr>
              <a:t>verilen </a:t>
            </a:r>
            <a:r>
              <a:rPr lang="tr-TR" sz="2400" dirty="0" smtClean="0">
                <a:solidFill>
                  <a:schemeClr val="accent5">
                    <a:lumMod val="75000"/>
                  </a:schemeClr>
                </a:solidFill>
              </a:rPr>
              <a:t>noktaların </a:t>
            </a:r>
            <a:r>
              <a:rPr lang="tr-TR" sz="2400" dirty="0">
                <a:solidFill>
                  <a:schemeClr val="accent5">
                    <a:lumMod val="75000"/>
                  </a:schemeClr>
                </a:solidFill>
              </a:rPr>
              <a:t>bir koodinat sistemine göre yerleştirilmesini yapabilen bir programdır</a:t>
            </a:r>
            <a:r>
              <a:rPr lang="tr-TR" sz="2400" dirty="0" smtClean="0">
                <a:solidFill>
                  <a:schemeClr val="accent5">
                    <a:lumMod val="75000"/>
                  </a:schemeClr>
                </a:solidFill>
              </a:rPr>
              <a:t>.</a:t>
            </a:r>
          </a:p>
          <a:p>
            <a:pPr marL="285750" indent="-285750">
              <a:buFont typeface="Wingdings"/>
              <a:buChar char="à"/>
            </a:pPr>
            <a:r>
              <a:rPr lang="tr-TR" sz="2400" dirty="0" smtClean="0">
                <a:solidFill>
                  <a:schemeClr val="accent2">
                    <a:lumMod val="75000"/>
                  </a:schemeClr>
                </a:solidFill>
              </a:rPr>
              <a:t>Dolayısıyla </a:t>
            </a:r>
            <a:r>
              <a:rPr lang="tr-TR" sz="2400" dirty="0">
                <a:solidFill>
                  <a:schemeClr val="accent2">
                    <a:lumMod val="75000"/>
                  </a:schemeClr>
                </a:solidFill>
              </a:rPr>
              <a:t>jeoloji mühendisliğinde mutlaka bilinmesi gereken ve kullanılan bir programdır. </a:t>
            </a:r>
          </a:p>
          <a:p>
            <a:pPr marL="285750" indent="-285750">
              <a:buFont typeface="Wingdings"/>
              <a:buChar char="à"/>
            </a:pPr>
            <a:r>
              <a:rPr lang="tr-TR" sz="2400" dirty="0" smtClean="0">
                <a:solidFill>
                  <a:schemeClr val="accent4">
                    <a:lumMod val="50000"/>
                  </a:schemeClr>
                </a:solidFill>
              </a:rPr>
              <a:t>Koordinat: </a:t>
            </a:r>
            <a:r>
              <a:rPr lang="tr-TR" sz="2400" dirty="0">
                <a:solidFill>
                  <a:schemeClr val="accent4">
                    <a:lumMod val="50000"/>
                  </a:schemeClr>
                </a:solidFill>
              </a:rPr>
              <a:t>Arazi veya harita üzerindeki bir noktanın kabul edilen bir başlangıç sistemine göre yerini bulmak </a:t>
            </a:r>
            <a:r>
              <a:rPr lang="tr-TR" sz="2400" dirty="0" smtClean="0">
                <a:solidFill>
                  <a:schemeClr val="accent4">
                    <a:lumMod val="50000"/>
                  </a:schemeClr>
                </a:solidFill>
              </a:rPr>
              <a:t>amacıyla çizilen </a:t>
            </a:r>
            <a:r>
              <a:rPr lang="tr-TR" sz="2400" dirty="0">
                <a:solidFill>
                  <a:schemeClr val="accent4">
                    <a:lumMod val="50000"/>
                  </a:schemeClr>
                </a:solidFill>
              </a:rPr>
              <a:t>çizgilere koordinat sistemi denir.</a:t>
            </a:r>
            <a:br>
              <a:rPr lang="tr-TR" sz="2400" dirty="0">
                <a:solidFill>
                  <a:schemeClr val="accent4">
                    <a:lumMod val="50000"/>
                  </a:schemeClr>
                </a:solidFill>
              </a:rPr>
            </a:br>
            <a:r>
              <a:rPr lang="tr-TR" sz="2400" dirty="0">
                <a:solidFill>
                  <a:schemeClr val="accent4">
                    <a:lumMod val="50000"/>
                  </a:schemeClr>
                </a:solidFill>
              </a:rPr>
              <a:t>Bu sistemde noktanın yerini belirlemeye yarayan elemanlara da koordinat denir</a:t>
            </a:r>
            <a:r>
              <a:rPr lang="tr-TR" sz="2400" dirty="0" smtClean="0">
                <a:solidFill>
                  <a:schemeClr val="accent4">
                    <a:lumMod val="50000"/>
                  </a:schemeClr>
                </a:solidFill>
              </a:rPr>
              <a:t>.</a:t>
            </a:r>
          </a:p>
          <a:p>
            <a:pPr marL="285750" indent="-285750">
              <a:buFont typeface="Wingdings"/>
              <a:buChar char="à"/>
            </a:pPr>
            <a:r>
              <a:rPr lang="tr-TR" sz="2400" dirty="0" smtClean="0">
                <a:solidFill>
                  <a:schemeClr val="accent4">
                    <a:lumMod val="50000"/>
                  </a:schemeClr>
                </a:solidFill>
              </a:rPr>
              <a:t>???</a:t>
            </a:r>
          </a:p>
        </p:txBody>
      </p:sp>
      <p:cxnSp>
        <p:nvCxnSpPr>
          <p:cNvPr id="9" name="Straight Connector 8"/>
          <p:cNvCxnSpPr/>
          <p:nvPr/>
        </p:nvCxnSpPr>
        <p:spPr>
          <a:xfrm>
            <a:off x="0" y="8382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111001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43815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WORKSHEET  ve PLOT DOCUMENT KULLANIMI</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pic>
        <p:nvPicPr>
          <p:cNvPr id="7171" name="Picture 3" descr="C:\Users\Acer\Desktop\surfer print-screen\worksheet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117" y="3200400"/>
            <a:ext cx="4564443" cy="2438400"/>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04800" y="1219200"/>
            <a:ext cx="5036128"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Surfer programında Plot Document ve Worksheet şeklinde iki belge bulunmaktadır. Veri girişi için Worksheet sayfası kullanılır. Worksheet’ e girilen değerler daha sonra çeşitli komutlar yardımıyla Plot Document sayfasına çizdirilir. </a:t>
            </a:r>
            <a:endParaRPr lang="tr-TR" dirty="0"/>
          </a:p>
        </p:txBody>
      </p:sp>
      <p:pic>
        <p:nvPicPr>
          <p:cNvPr id="7172" name="Picture 4" descr="C:\Users\Acer\Desktop\surfer print-screen\plot document.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29848"/>
          <a:stretch/>
        </p:blipFill>
        <p:spPr bwMode="auto">
          <a:xfrm>
            <a:off x="4800599" y="3048000"/>
            <a:ext cx="3962401" cy="3017427"/>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757638" y="5715000"/>
            <a:ext cx="1295400" cy="381000"/>
          </a:xfrm>
          <a:prstGeom prst="rect">
            <a:avLst/>
          </a:prstGeom>
          <a:noFill/>
        </p:spPr>
        <p:txBody>
          <a:bodyPr wrap="square" rtlCol="0">
            <a:spAutoFit/>
          </a:bodyPr>
          <a:lstStyle/>
          <a:p>
            <a:r>
              <a:rPr lang="tr-TR" dirty="0" smtClean="0"/>
              <a:t>Worksheet</a:t>
            </a:r>
            <a:endParaRPr lang="tr-TR" dirty="0"/>
          </a:p>
        </p:txBody>
      </p:sp>
      <p:sp>
        <p:nvSpPr>
          <p:cNvPr id="10" name="TextBox 9"/>
          <p:cNvSpPr txBox="1"/>
          <p:nvPr/>
        </p:nvSpPr>
        <p:spPr>
          <a:xfrm>
            <a:off x="6134099" y="6151418"/>
            <a:ext cx="1295400" cy="646331"/>
          </a:xfrm>
          <a:prstGeom prst="rect">
            <a:avLst/>
          </a:prstGeom>
          <a:noFill/>
        </p:spPr>
        <p:txBody>
          <a:bodyPr wrap="square" rtlCol="0">
            <a:spAutoFit/>
          </a:bodyPr>
          <a:lstStyle/>
          <a:p>
            <a:pPr algn="ctr"/>
            <a:r>
              <a:rPr lang="tr-TR" dirty="0" smtClean="0"/>
              <a:t>Plot Document</a:t>
            </a:r>
            <a:endParaRPr lang="tr-TR" dirty="0"/>
          </a:p>
        </p:txBody>
      </p:sp>
      <p:pic>
        <p:nvPicPr>
          <p:cNvPr id="7173" name="Picture 5" descr="C:\Users\Acer\Desktop\surfer print-screen\worksheet 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82372" y="1219200"/>
            <a:ext cx="2762250" cy="1524000"/>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403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7338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WORKSHEET’ TE TRANSFORM KOMUTU </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28600" y="1143000"/>
            <a:ext cx="43434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Worksheet ile çalışırken bilgilerinizi girmenizde kolaylık sağlayacak bir komut olan Transform, sütunlar arası yapılacak işlemleri (2) ve kaç satır bilgi girileceğini (3) kontrol etmenizi sağlar.</a:t>
            </a:r>
            <a:endParaRPr lang="tr-TR" dirty="0"/>
          </a:p>
        </p:txBody>
      </p:sp>
      <p:grpSp>
        <p:nvGrpSpPr>
          <p:cNvPr id="7" name="Group 6"/>
          <p:cNvGrpSpPr/>
          <p:nvPr/>
        </p:nvGrpSpPr>
        <p:grpSpPr>
          <a:xfrm>
            <a:off x="729853" y="3364310"/>
            <a:ext cx="3340893" cy="2263180"/>
            <a:chOff x="595312" y="3048000"/>
            <a:chExt cx="3609975" cy="217170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5312" y="3048000"/>
              <a:ext cx="3609975" cy="21717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66900" y="3048000"/>
              <a:ext cx="53339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905000" y="3505200"/>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3581400" y="3048000"/>
              <a:ext cx="609600" cy="523220"/>
            </a:xfrm>
            <a:prstGeom prst="rect">
              <a:avLst/>
            </a:prstGeom>
            <a:ln w="38100">
              <a:solidFill>
                <a:srgbClr val="FF99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a:solidFill>
                    <a:schemeClr val="accent2">
                      <a:lumMod val="50000"/>
                    </a:schemeClr>
                  </a:solidFill>
                </a:rPr>
                <a:t>1</a:t>
              </a:r>
            </a:p>
          </p:txBody>
        </p:sp>
      </p:grpSp>
      <p:grpSp>
        <p:nvGrpSpPr>
          <p:cNvPr id="10" name="Group 9"/>
          <p:cNvGrpSpPr/>
          <p:nvPr/>
        </p:nvGrpSpPr>
        <p:grpSpPr>
          <a:xfrm>
            <a:off x="4661617" y="2608574"/>
            <a:ext cx="3810001" cy="1960787"/>
            <a:chOff x="4533899" y="2837087"/>
            <a:chExt cx="3810001" cy="1960787"/>
          </a:xfrm>
        </p:grpSpPr>
        <p:pic>
          <p:nvPicPr>
            <p:cNvPr id="819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3691" t="22804"/>
            <a:stretch/>
          </p:blipFill>
          <p:spPr bwMode="auto">
            <a:xfrm>
              <a:off x="4533899" y="2837087"/>
              <a:ext cx="3810001" cy="1960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734300" y="2837087"/>
              <a:ext cx="609600" cy="523220"/>
            </a:xfrm>
            <a:prstGeom prst="rect">
              <a:avLst/>
            </a:prstGeom>
            <a:ln w="38100">
              <a:solidFill>
                <a:srgbClr val="FF99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b="1" dirty="0" smtClean="0">
                  <a:solidFill>
                    <a:schemeClr val="accent2">
                      <a:lumMod val="50000"/>
                    </a:schemeClr>
                  </a:solidFill>
                </a:rPr>
                <a:t>2</a:t>
              </a:r>
              <a:endParaRPr lang="tr-TR" sz="2800" b="1" dirty="0">
                <a:solidFill>
                  <a:schemeClr val="accent2">
                    <a:lumMod val="50000"/>
                  </a:schemeClr>
                </a:solidFill>
              </a:endParaRPr>
            </a:p>
          </p:txBody>
        </p:sp>
      </p:grpSp>
      <p:pic>
        <p:nvPicPr>
          <p:cNvPr id="819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99704" y="4724400"/>
            <a:ext cx="3933825" cy="19500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248400" y="47244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3</a:t>
            </a:r>
          </a:p>
        </p:txBody>
      </p:sp>
    </p:spTree>
    <p:extLst>
      <p:ext uri="{BB962C8B-B14F-4D97-AF65-F5344CB8AC3E}">
        <p14:creationId xmlns="" xmlns:p14="http://schemas.microsoft.com/office/powerpoint/2010/main" val="21857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14862" y="1219200"/>
            <a:ext cx="4371975" cy="3257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0"/>
            <a:ext cx="16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solidFill>
                  <a:schemeClr val="accent2">
                    <a:lumMod val="75000"/>
                  </a:schemeClr>
                </a:solidFill>
              </a:rPr>
              <a:t>SURFER 8.0</a:t>
            </a:r>
            <a:endParaRPr lang="tr-TR" dirty="0">
              <a:solidFill>
                <a:schemeClr val="accent2">
                  <a:lumMod val="75000"/>
                </a:schemeClr>
              </a:solidFill>
            </a:endParaRPr>
          </a:p>
        </p:txBody>
      </p:sp>
      <p:sp>
        <p:nvSpPr>
          <p:cNvPr id="3" name="Title 1"/>
          <p:cNvSpPr txBox="1">
            <a:spLocks/>
          </p:cNvSpPr>
          <p:nvPr/>
        </p:nvSpPr>
        <p:spPr>
          <a:xfrm>
            <a:off x="0" y="-1"/>
            <a:ext cx="3733800" cy="838201"/>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800" b="1" dirty="0" smtClean="0">
                <a:solidFill>
                  <a:schemeClr val="accent2">
                    <a:lumMod val="75000"/>
                  </a:schemeClr>
                </a:solidFill>
              </a:rPr>
              <a:t>GRİDLEME: NEDEN VE NASIL YAPILIR?</a:t>
            </a:r>
            <a:endParaRPr lang="tr-TR" sz="2800" b="1" dirty="0">
              <a:solidFill>
                <a:schemeClr val="accent2">
                  <a:lumMod val="75000"/>
                </a:schemeClr>
              </a:solidFill>
            </a:endParaRPr>
          </a:p>
        </p:txBody>
      </p:sp>
      <p:cxnSp>
        <p:nvCxnSpPr>
          <p:cNvPr id="4" name="Straight Connector 3"/>
          <p:cNvCxnSpPr/>
          <p:nvPr/>
        </p:nvCxnSpPr>
        <p:spPr>
          <a:xfrm>
            <a:off x="0" y="914400"/>
            <a:ext cx="8763000" cy="0"/>
          </a:xfrm>
          <a:prstGeom prst="line">
            <a:avLst/>
          </a:prstGeom>
          <a:ln w="76200">
            <a:solidFill>
              <a:srgbClr val="FF9900"/>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04800" y="1219200"/>
            <a:ext cx="37338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NEDEN YAPILIR?</a:t>
            </a:r>
          </a:p>
          <a:p>
            <a:r>
              <a:rPr lang="tr-TR" dirty="0" smtClean="0"/>
              <a:t>Gridleme için öncelikle Worksheet dosyasına istenilen veriler girilerek  (ya da verilen dataları kullanarak) bir .dat uzantılı dosya oluşturulmalıdır.</a:t>
            </a:r>
            <a:endParaRPr lang="tr-TR" dirty="0"/>
          </a:p>
        </p:txBody>
      </p:sp>
      <p:pic>
        <p:nvPicPr>
          <p:cNvPr id="921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59215"/>
          <a:stretch/>
        </p:blipFill>
        <p:spPr bwMode="auto">
          <a:xfrm>
            <a:off x="660689" y="2895601"/>
            <a:ext cx="3686175" cy="156556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03776" y="2895600"/>
            <a:ext cx="46802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514600" y="3124200"/>
            <a:ext cx="18669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685800" y="35814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smtClean="0">
                <a:solidFill>
                  <a:schemeClr val="accent2">
                    <a:lumMod val="50000"/>
                  </a:schemeClr>
                </a:solidFill>
              </a:rPr>
              <a:t>1</a:t>
            </a:r>
            <a:endParaRPr lang="tr-TR" sz="2800" b="1" dirty="0">
              <a:solidFill>
                <a:schemeClr val="accent2">
                  <a:lumMod val="50000"/>
                </a:schemeClr>
              </a:solidFill>
            </a:endParaRPr>
          </a:p>
        </p:txBody>
      </p:sp>
      <p:sp>
        <p:nvSpPr>
          <p:cNvPr id="9" name="TextBox 8"/>
          <p:cNvSpPr txBox="1"/>
          <p:nvPr/>
        </p:nvSpPr>
        <p:spPr>
          <a:xfrm>
            <a:off x="827376" y="4804930"/>
            <a:ext cx="3352800" cy="923330"/>
          </a:xfrm>
          <a:prstGeom prst="rect">
            <a:avLst/>
          </a:prstGeom>
          <a:noFill/>
        </p:spPr>
        <p:txBody>
          <a:bodyPr wrap="square" rtlCol="0">
            <a:spAutoFit/>
          </a:bodyPr>
          <a:lstStyle/>
          <a:p>
            <a:r>
              <a:rPr lang="tr-TR" dirty="0" smtClean="0"/>
              <a:t>Grid </a:t>
            </a:r>
            <a:r>
              <a:rPr lang="tr-TR" dirty="0" smtClean="0">
                <a:sym typeface="Wingdings" pitchFamily="2" charset="2"/>
              </a:rPr>
              <a:t> Data Komutu veriniz (1)</a:t>
            </a:r>
          </a:p>
          <a:p>
            <a:r>
              <a:rPr lang="tr-TR" dirty="0" smtClean="0">
                <a:sym typeface="Wingdings" pitchFamily="2" charset="2"/>
              </a:rPr>
              <a:t>İstenilen dosyayı seçiniz. </a:t>
            </a:r>
          </a:p>
          <a:p>
            <a:endParaRPr lang="tr-TR" dirty="0"/>
          </a:p>
        </p:txBody>
      </p:sp>
      <p:sp>
        <p:nvSpPr>
          <p:cNvPr id="13" name="TextBox 12"/>
          <p:cNvSpPr txBox="1"/>
          <p:nvPr/>
        </p:nvSpPr>
        <p:spPr>
          <a:xfrm>
            <a:off x="7467600" y="1219200"/>
            <a:ext cx="609600" cy="523220"/>
          </a:xfrm>
          <a:prstGeom prst="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800" b="1" dirty="0">
                <a:solidFill>
                  <a:schemeClr val="accent2">
                    <a:lumMod val="50000"/>
                  </a:schemeClr>
                </a:solidFill>
              </a:rPr>
              <a:t>2</a:t>
            </a:r>
          </a:p>
        </p:txBody>
      </p:sp>
      <p:sp>
        <p:nvSpPr>
          <p:cNvPr id="11" name="TextBox 10"/>
          <p:cNvSpPr txBox="1"/>
          <p:nvPr/>
        </p:nvSpPr>
        <p:spPr>
          <a:xfrm>
            <a:off x="5067300" y="4800600"/>
            <a:ext cx="3467100" cy="1477328"/>
          </a:xfrm>
          <a:prstGeom prst="rect">
            <a:avLst/>
          </a:prstGeom>
          <a:noFill/>
        </p:spPr>
        <p:txBody>
          <a:bodyPr wrap="square" rtlCol="0">
            <a:spAutoFit/>
          </a:bodyPr>
          <a:lstStyle/>
          <a:p>
            <a:r>
              <a:rPr lang="tr-TR" dirty="0" smtClean="0"/>
              <a:t>Açılan pencereden (2) X, Y ve gerekiyorsa Z eksenlerini ayarlayıp Spacing bölümünden istenilen aralığı girip .grd uzantılı bir dosya oluşturunuz. </a:t>
            </a:r>
            <a:endParaRPr lang="tr-TR" dirty="0"/>
          </a:p>
        </p:txBody>
      </p:sp>
    </p:spTree>
    <p:extLst>
      <p:ext uri="{BB962C8B-B14F-4D97-AF65-F5344CB8AC3E}">
        <p14:creationId xmlns="" xmlns:p14="http://schemas.microsoft.com/office/powerpoint/2010/main" val="3551215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2335</TotalTime>
  <Words>2190</Words>
  <Application>Microsoft Office PowerPoint</Application>
  <PresentationFormat>On-screen Show (4:3)</PresentationFormat>
  <Paragraphs>321</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BİLGİSAYARDA ÖZEL KONULAR DERS NOTLARI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NEDİR? NE İŞE YARAR?</vt:lpstr>
      <vt:lpstr>BAŞLANGIÇ</vt:lpstr>
      <vt:lpstr>IMPORT KOMUTU</vt:lpstr>
      <vt:lpstr>LOCK OBJECT &amp; OBJECT MANAGER</vt:lpstr>
      <vt:lpstr>LAYER (KATMAN)</vt:lpstr>
      <vt:lpstr>YENİ LAYER EKLEME</vt:lpstr>
      <vt:lpstr>KILAVUZ ÇİZGİLER (GUIDELINES)</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BİLGİSAYARDA ÖZEL KONULAR DERS NOTLARI</dc:title>
  <dc:creator>Acer</dc:creator>
  <cp:lastModifiedBy>FARUK</cp:lastModifiedBy>
  <cp:revision>123</cp:revision>
  <dcterms:created xsi:type="dcterms:W3CDTF">2012-02-07T09:46:06Z</dcterms:created>
  <dcterms:modified xsi:type="dcterms:W3CDTF">2013-09-16T11:14:52Z</dcterms:modified>
</cp:coreProperties>
</file>